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4" r:id="rId9"/>
    <p:sldId id="263" r:id="rId10"/>
    <p:sldId id="265" r:id="rId11"/>
    <p:sldId id="266" r:id="rId12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B2814-5F94-4560-AFF0-0C990131CE20}" type="datetimeFigureOut">
              <a:rPr lang="ru-RU" smtClean="0"/>
              <a:t>02.05.2025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CC6E7-ABF7-4789-B248-0E6AE8C3FC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66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A1A7B-80BA-40D7-A3FB-CFE88D730998}" type="datetime1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550D-78E3-4854-8B0A-E75DA12B5C67}" type="datetime1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4376-EF15-410E-8820-775C0AF22EA9}" type="datetime1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80605-EC13-49B3-B0BE-260561A01A54}" type="datetime1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BF92-DEF5-4730-9225-812825833B00}" type="datetime1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AEE0-8675-4FDF-B445-3B1E44A9CD84}" type="datetime1">
              <a:rPr lang="ru-RU" smtClean="0"/>
              <a:t>02.05.2025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3AE7-B659-4EE0-A42D-60BA010AC123}" type="datetime1">
              <a:rPr lang="ru-RU" smtClean="0"/>
              <a:t>02.05.2025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A305-F857-47AE-9B37-78FE92F34F6E}" type="datetime1">
              <a:rPr lang="ru-RU" smtClean="0"/>
              <a:t>02.05.2025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737A-83AD-43AD-BAA0-4C125FB18BAA}" type="datetime1">
              <a:rPr lang="ru-RU" smtClean="0"/>
              <a:t>02.05.2025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9110D-405F-4BBD-8FB0-E911B05C2DA4}" type="datetime1">
              <a:rPr lang="ru-RU" smtClean="0"/>
              <a:t>02.05.2025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6841-C46E-43AD-8D20-D49BA0115DEC}" type="datetime1">
              <a:rPr lang="ru-RU" smtClean="0"/>
              <a:t>02.05.2025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36537F0-8D3E-4173-8FD9-CD83ECDC8575}" type="datetime1">
              <a:rPr lang="ru-RU" smtClean="0"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6718" y="2227963"/>
            <a:ext cx="9144000" cy="3273552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Тамақтануды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ұйымдастырудың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қағидаттары</a:t>
            </a:r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Тамақ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өнімдерінің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сапасы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қауіпсіздігіне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қойылатын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талаптар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Тамақтануды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ұйымдастыру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процесіне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қатысушылардың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міндеттері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82881"/>
            <a:ext cx="9144000" cy="1810511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ru-RU" sz="44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</a:t>
            </a:r>
            <a:r>
              <a:rPr lang="kk-KZ" sz="44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ңа тамақтану стандартының негізгі ережелері</a:t>
            </a:r>
            <a:endParaRPr lang="ru-RU" sz="4400" b="1" i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026367" y="1993392"/>
            <a:ext cx="1025732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967577" y="6182361"/>
            <a:ext cx="2561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288106" y="6265507"/>
            <a:ext cx="2438400" cy="365125"/>
          </a:xfrm>
        </p:spPr>
        <p:txBody>
          <a:bodyPr/>
          <a:lstStyle/>
          <a:p>
            <a:fld id="{A7F8746B-B4EC-4B34-ABF4-FB1F7D227094}" type="slidenum">
              <a:rPr lang="ru-RU" smtClean="0"/>
              <a:t>1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927848" y="4727448"/>
            <a:ext cx="4005072" cy="13624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ҚР ДСМ «ҚДСҰО» ШЖҚ РМК «СЭСжМҒПО» филиалының санитарлық дәрігері </a:t>
            </a:r>
          </a:p>
          <a:p>
            <a:pPr algn="ctr"/>
            <a:r>
              <a:rPr lang="kk-KZ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Амирова Алия Аскаровна</a:t>
            </a:r>
          </a:p>
        </p:txBody>
      </p:sp>
    </p:spTree>
    <p:extLst>
      <p:ext uri="{BB962C8B-B14F-4D97-AF65-F5344CB8AC3E}">
        <p14:creationId xmlns:p14="http://schemas.microsoft.com/office/powerpoint/2010/main" val="66802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8873"/>
            <a:ext cx="10515600" cy="877823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Мектептегі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процесіне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қатысушылардың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</a:t>
            </a:r>
            <a:r>
              <a:rPr lang="ru-RU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2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жалғасы</a:t>
            </a:r>
            <a:r>
              <a:rPr lang="ru-RU" sz="2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21208" y="1417320"/>
            <a:ext cx="11219688" cy="5184647"/>
          </a:xfrm>
          <a:ln>
            <a:noFill/>
          </a:ln>
        </p:spPr>
        <p:txBody>
          <a:bodyPr>
            <a:norm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ЖК </a:t>
            </a:r>
            <a:r>
              <a:rPr lang="ru-RU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асхана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қызметтерін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көрсетуші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процесін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уақтылы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үзіліссіз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ұйымдастыруы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дәрумендер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минералдарға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ескере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тағамдар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жастағы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топтар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әзірленген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калория,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ақуыз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май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мөлшеріне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келуі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Ас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блогында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санитариялық-эпидемиологиялық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өндірістік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үй-жайлар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таза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ұсталуы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санитариялық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нормаларға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жабдықтың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жарамдылығын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қадағалап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уақтылы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дезинфекциялауы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ас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блогының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персоналына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кітапшалардың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болуына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қарап-тексеруден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гигиеналық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оқытудан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уақтылы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өтуіне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Біліктілік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дайындықтары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дипломдары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ЖК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асхана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қызметтерін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көрсетуші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немесе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шикізатты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қабылдауға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жауапты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адам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№ 16 СҚ-да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көрсетілген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нысанға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сәйкес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жеткізушіден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келіп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түскен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тез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бұзылатын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жартылай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фабрикаттардың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бракераж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журналын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жүргізуге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міндетті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Шикі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сиыр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жылқы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бұзау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құс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балық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сүт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айран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жарамдылық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мерзімі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тәуліктен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асатын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басқа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қышқыл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сүт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қаймақ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тауық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жұмыртқалары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сияқты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азық-түлік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азық-түлік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шикізатын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бракераждау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нәтижелері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осы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Стандарттарға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5-қосымшаға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сәйкес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келіп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түсетін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азық-түлік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шикізатын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есепке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жұмсау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журналына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енгізіледі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Тамақтандыруды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тамақтандыру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қызметтерін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жеткізушінің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кезінде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тарату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мәзірін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мәзірді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тамақтандыру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объектісінің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басшысы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кәсіпкерлік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субъектісі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бекітеді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тамақтандыру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ұйымдастырылатын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ұйымының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басшысы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келіседі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838200" y="1165860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656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465" y="2585811"/>
            <a:ext cx="10515600" cy="969899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6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КӨҢІЛ </a:t>
            </a:r>
            <a:r>
              <a:rPr lang="ru-RU" sz="360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ҚОЙЫП ТЫҢДАҒАНДАРЫҢЫЗҒА </a:t>
            </a:r>
            <a:r>
              <a:rPr lang="ru-RU" sz="36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РАХМЕТ!</a:t>
            </a:r>
            <a:endParaRPr lang="ru-RU" sz="36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192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5233" y="1175657"/>
            <a:ext cx="11411337" cy="5550781"/>
          </a:xfrm>
        </p:spPr>
        <p:txBody>
          <a:bodyPr>
            <a:normAutofit fontScale="47500" lnSpcReduction="20000"/>
          </a:bodyPr>
          <a:lstStyle/>
          <a:p>
            <a:pPr marL="514350" indent="-514350" algn="just">
              <a:buFont typeface="+mj-lt"/>
              <a:buAutoNum type="arabicParenR"/>
            </a:pP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бейініне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тәрбиеленушілердің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болу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уақытына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жасына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тамақтандыруды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тәсілін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нысанын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моделін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режимін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жиілігін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айқындау</a:t>
            </a: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саласындағы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органдарын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ұйымдарының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әкімшілігін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тамақтандыру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қызметтерін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көрсетушілерді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қоса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алғанда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тамақтандыру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қатысушыларының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іс-қимылы</a:t>
            </a: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тамақтандыруды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ұйымдастыруға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жауапты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Перспективалы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төрт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апталық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маусымдық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мәзірді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мәзірін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мәзірді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тәрбиеленушілерді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қаражаты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есебінен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ыстық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тамақпен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етілетін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диеталық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қаражаты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тартылған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қаражат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алуды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Асхананы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(ас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блогын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жабдықтау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жарақтандырудың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тиісті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күйінде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үнемі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жаңарту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ыдыс-аяқтың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жиһаздың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жеткілікті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энергиямен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сумен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жабдықтау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бұру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желдету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ауаны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баптау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жүйелерінің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үздіксіз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Тамақтандыруды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алу-есептік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құжаттаманы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Стандарттарға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2-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қосымшаға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спорт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министрінің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тамыздағы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236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Нормативтік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актілерді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тізілімінде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33339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тіркелген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ұйымдарда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құжаттама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құжаттаманы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айналымы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жүйелерін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қағидаларының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талаптарына</a:t>
            </a: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асырылады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өнімдерінің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тағамдардың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қауіпсіздігіне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ұйымдастыруға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өнімдерінің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қауіпсіздігі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саласындағы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санитариялық-эпидемиологиялық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саламаттылығы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саласындағы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заңнамасының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сақталуына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өндірістік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бақылауды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6172" y="208633"/>
            <a:ext cx="10297272" cy="742343"/>
          </a:xfrm>
        </p:spPr>
        <p:txBody>
          <a:bodyPr>
            <a:normAutofit fontScale="90000"/>
          </a:bodyPr>
          <a:lstStyle/>
          <a:p>
            <a:pPr marL="0" lvl="0" indent="0">
              <a:spcBef>
                <a:spcPts val="1000"/>
              </a:spcBef>
              <a:buNone/>
            </a:pPr>
            <a:r>
              <a:rPr lang="ru-RU" sz="36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ұйымдастырудың</a:t>
            </a:r>
            <a:r>
              <a:rPr lang="ru-RU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қағидаттары</a:t>
            </a:r>
            <a:endParaRPr lang="ru-RU" sz="4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832104" y="923544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62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563" y="192025"/>
            <a:ext cx="11569959" cy="8595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өнімдерінің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қауіпсіздігіне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</a:t>
            </a:r>
            <a:endParaRPr lang="ru-RU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32104" y="1399592"/>
            <a:ext cx="10515600" cy="5122603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Азық-түлік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сатып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алу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перспективалы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төрт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апталық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маусымдық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мәзірді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рецептураны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азық-түліктің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қолжетімділігін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ескере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отырып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жүзеге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асырылады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дайындау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пайдаланылатын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азық-түлік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шикізатының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жартылай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фабрикаттардың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өнімдерінің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қосалқы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материалдардың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әрбір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партиясы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қабылдау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сақтау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тасымалдау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өткізу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кезінде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қадағалануды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ететін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тауарға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ілеспе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құжаттамамен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сондай-ақ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қауіпсіздікті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растайтын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сәйкестікті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бағалау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растау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туралы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құжаттармен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сүйемелденеді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Сәйкестік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сәйкестікті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декларациялаумен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өңделмеген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мамандандырылған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сірке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суынан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басқа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барлық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сусындар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);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ветеринариялық-санитариялық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сараптамамен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өңделмеген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мемлекеттік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тіркеумен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мамандандырылған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диеталық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расталады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Тез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бұзылатын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тауарға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ілеспе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құжаттамада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өндірілген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уақыты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күні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сақтау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шарттары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(температура,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ауаның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салыстырмалы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ылғалдылығы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өнімнің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жарамдылық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мерзімі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көрсетіледі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8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дайындаушының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қаптамасында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ыдысында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сақталады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өндірістік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үй-жайларға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тасымалдау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кезінде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таза,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таңбаланған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цехішілік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қаптамаға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ыдысқа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салынады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897418" y="1135536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901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2104" y="182880"/>
            <a:ext cx="10515600" cy="12618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өнімдерінің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қауіпсіздігіне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</a:t>
            </a:r>
            <a:r>
              <a:rPr lang="ru-RU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жалғасы</a:t>
            </a:r>
            <a:r>
              <a:rPr lang="ru-RU" sz="2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2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38199" y="1642188"/>
            <a:ext cx="11123645" cy="488924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Ерекше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иісі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бар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дәмдеуіштер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бөгде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иістерді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адсорбциялайтын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өнімдерінен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шикі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май,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ірімшік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тұз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қант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кондитерлік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бөлек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сақталады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тасымалданады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ұйымдарында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өндіру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дайындау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кезінде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жол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берілмейтін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азық-түлік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шикізатының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тізбесі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Стандарттарға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4-қосымшаға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сәйкес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айқындалған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сақтау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кезінде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Техникалық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регламенттің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талаптарына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сәйкес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дайындаушы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белгілеген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сақтау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шарттары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жарамдылық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мерзімі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сақталады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өндіру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өлшеп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орау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сақтау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өткізу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шарттарына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ыдыс-аяқтарды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мүкәммалды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ыдыстарды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жабдықтарды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жуу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қағидаларына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№ 16 СҚ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сәйкес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талаптар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қойылады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ұйымдарында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Стандарттарға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6-қосымшаға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сәйкес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дайындауға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өткізуге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жол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берілмейді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ұйымдарында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Стандарттарға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7-қосымшаға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сәйкес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өткізуге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жол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берілмейді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018716" y="1386715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940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2104" y="182880"/>
            <a:ext cx="10515600" cy="12618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dirty="0" err="1">
                <a:solidFill>
                  <a:srgbClr val="4E67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</a:t>
            </a:r>
            <a:r>
              <a:rPr lang="ru-RU" sz="3200" dirty="0">
                <a:solidFill>
                  <a:srgbClr val="4E67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4E67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өнімдерінің</a:t>
            </a:r>
            <a:r>
              <a:rPr lang="ru-RU" sz="3200" dirty="0">
                <a:solidFill>
                  <a:srgbClr val="4E67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4E67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sz="3200" dirty="0">
                <a:solidFill>
                  <a:srgbClr val="4E67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dirty="0" err="1">
                <a:solidFill>
                  <a:srgbClr val="4E67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қауіпсіздігіне</a:t>
            </a:r>
            <a:r>
              <a:rPr lang="ru-RU" sz="3200" dirty="0">
                <a:solidFill>
                  <a:srgbClr val="4E67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4E67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3200" dirty="0">
                <a:solidFill>
                  <a:srgbClr val="4E67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4E67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</a:t>
            </a:r>
            <a:r>
              <a:rPr lang="ru-RU" sz="3200" dirty="0">
                <a:solidFill>
                  <a:srgbClr val="4E67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4E67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solidFill>
                  <a:srgbClr val="4E67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жалғасы</a:t>
            </a:r>
            <a:r>
              <a:rPr lang="ru-RU" sz="2400" dirty="0">
                <a:solidFill>
                  <a:srgbClr val="4E67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2400" dirty="0">
                <a:solidFill>
                  <a:srgbClr val="4E67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38200" y="1380744"/>
            <a:ext cx="10515600" cy="517550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Мыналарға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тағамдарды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қалдықтармен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оның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ішінде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алдыңғы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күннен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қалған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тамақтармен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араластыруға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келесі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күнге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тағамдарды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өткізуге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салқын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тағамдарды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гастрономиялық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кондитерлік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сусындарды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салқындатылатын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витринадан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тоңазытқыш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жабдықтан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тыс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үлестік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түрде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өткізу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таратуға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орналастыруға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белгіленген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жарамдылық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мерзімі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сақтау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шарттарын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бұза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отырып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өткізуге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басқа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күндері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кейіннен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өткізу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сатылмаған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тағамдарды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тез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бұзылатын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аспаздық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өнімдерді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мұздатуға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салат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объектісінен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тыс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сатуға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арналған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бірінші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екінші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тағамдарды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тұздықтармен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өсімдік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майларын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қоспағанда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толтыруға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Тағамға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арналған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тұздықтар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жеке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тұтынушылық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қаптамада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жеткізіледі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тағамдарды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аспаздық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өнімдерді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дайындауға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сервировка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жасауға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порциялауға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таратуға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бөгде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адамдарды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сондай-ақ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көрсетілген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түрлеріне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жауапты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болып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табылмайтын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персоналды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тартуға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дайындалған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сәттен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бастап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екі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сағаттан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артық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таратуда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болған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тағамдарды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өткізуге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жол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берілмейді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тағамдарды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сату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(беру)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оларды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дайындау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органолептикалық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бағалау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аяқталғаннан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кейін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жүзеге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асырылады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16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832104" y="1280160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0820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8873"/>
            <a:ext cx="10515600" cy="877823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Мектептегі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процесіне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қатысушылардың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</a:t>
            </a:r>
            <a:endParaRPr lang="ru-RU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83885" y="1389328"/>
            <a:ext cx="11219688" cy="5184647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Тамақтануды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ұйымдастыруға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қатысушылар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ru-RU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Тамақтануды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ұйымдастыруға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қатысушылар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беру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саласындағы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басқару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органдары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беру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ұйымдарының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әкімшілігі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тамақтандыруды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ұйымдастыруға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жауапты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мекемесінде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тағайындалған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мекеме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директорлары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жауапты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адамдар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мектептің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медицина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қызметкері-мектеп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мейіргері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мекемесінің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қызметкерлері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қатарынан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бракераж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комиссиясының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мүшелері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); </a:t>
            </a:r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қызметтерін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жеткізушілер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жеке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кәсіпкер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заңды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тұлға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ас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блогының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әкімшісі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көрсетуші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тағайындаған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жауапты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аға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аспаз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диетмейіргер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технолог – бар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болған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жағдайда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Оқушылардың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тәрбиеленушілердің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заңды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өкілдері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ата-аналар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комитеті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832104" y="1280160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494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8873"/>
            <a:ext cx="10515600" cy="713231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Мектептегі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процесіне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қатысушылардың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</a:t>
            </a:r>
            <a:endParaRPr lang="ru-RU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21208" y="1097280"/>
            <a:ext cx="11219688" cy="5577840"/>
          </a:xfrm>
          <a:ln>
            <a:noFill/>
          </a:ln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8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ұйымдастыруға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жауапты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адам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басшысының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бұйрығымен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тағайындалады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Функциялары</a:t>
            </a:r>
            <a:r>
              <a:rPr lang="ru-RU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ru-RU" sz="1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асхана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(ас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блогы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қызметкерлерінің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тамақтандыруды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мәселелері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тамақтандыру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қызметтерін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жеткізушінің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жұмысын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асхананың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(ас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блогының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буфеттің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санитариялық-гигиеналық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жай-күйін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өнімдерінің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сапасын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қауіпсіздігін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сақталу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жағдайларын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мерзімдерін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перспективалы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төрт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апталық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маусымдық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мәзірдің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күнделікті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тарату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мәзірі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мәзірдің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сақталуын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үйлестіруді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бақылауды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жүзеге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асырады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ұйымының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басшысына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режимі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тәсілі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нысаны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кестесі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оқушылардың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тәрбиеленушілердің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ауызсу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режимін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ұсыныстар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береді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ыстық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тамақпен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етілетін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оның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ішінде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ерекше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диеталық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қажеттіліктері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бар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оқушылардың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тәрбиеленушілердің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жалпы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есебін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жүргізеді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бракераж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комиссиясының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жұмысына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қатысады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ас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блогы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қызметкерлерінің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профилактикалық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медициналық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қарап-тексерулерден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уақтылы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өтуіне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олардың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денсаулық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жағдайын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күнделікті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тексерумен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етуге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бақылау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жүргізеді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оқушылардың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тәрбиеленушілердің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олардың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заңды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өкілдерінің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сапасына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қатысты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пікірлері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ұсыныстарының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есебін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жүргізуді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етеді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838200" y="1240225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689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8873"/>
            <a:ext cx="10515600" cy="713231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Мектептегі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процесіне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қатысушылардың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</a:t>
            </a:r>
            <a:r>
              <a:rPr lang="ru-RU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7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жалғасы</a:t>
            </a:r>
            <a:r>
              <a:rPr lang="ru-RU" sz="27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7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21208" y="1097280"/>
            <a:ext cx="11219688" cy="5577840"/>
          </a:xfrm>
          <a:ln>
            <a:noFill/>
          </a:ln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8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Медицина </a:t>
            </a:r>
            <a:r>
              <a:rPr lang="ru-RU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қызметкерінің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функциялары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8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ұтымды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қағидаттарын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енгізуді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сақтауды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жүзеге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асырады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№ 16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Санитариялық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қағидалардың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талаптарына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сәйкес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журналға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жазбалар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енгізе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отырып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ас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блоктарында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аспаздық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өнімдерді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тарату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алдында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олардың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сапасына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күн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сайын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органолептикалық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жүргізеді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ерекше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диеталық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қажеттіліктері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бар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оқушылардың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тәрбиеленушілердің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тізімін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жасайды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тамақтандыруды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ұйымдастыруға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жауапты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адамға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береді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диеталық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етуді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бақылауды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жүзеге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асырады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оқушылар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арасында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аурулардың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алдын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салауатты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өмір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салтын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насихаттау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қалыптастыру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оқыту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семинарларын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тренингтер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дәрістерді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ұйымдастырады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өткізеді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олардың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заңды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өкілдері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педагогтарын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түсіндіру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іс-шараларын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өткізе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отырып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оқушылар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тәрбиеленушілердің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денсаулығын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қорғауға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тартады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оқушылар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тәрбиеленушілердің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денсаулығын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сақтау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шеңберінде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санитариялық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қағидалар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талаптарының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сақталуын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етеді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перспективалық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мәзірге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өзгерістер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енгізген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ауыстырған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жағдайда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тағамдардың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шығуын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бетбелгі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нормаларын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рационының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химиялық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құрамы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энергетикалық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құндылығын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бақылайды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1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endParaRPr lang="ru-RU" sz="1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987490" y="1137588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426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8873"/>
            <a:ext cx="10515600" cy="877823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Мектептегі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процесіне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қатысушылардың</a:t>
            </a:r>
            <a:r>
              <a:rPr lang="ru-R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</a:t>
            </a:r>
            <a:r>
              <a:rPr lang="ru-RU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7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жалғасы</a:t>
            </a:r>
            <a:r>
              <a:rPr lang="ru-RU" sz="27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7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21208" y="1417320"/>
            <a:ext cx="11219688" cy="5184647"/>
          </a:xfrm>
          <a:ln>
            <a:noFill/>
          </a:ln>
        </p:spPr>
        <p:txBody>
          <a:bodyPr>
            <a:normAutofit/>
          </a:bodyPr>
          <a:lstStyle/>
          <a:p>
            <a:pPr lvl="0" algn="just">
              <a:lnSpc>
                <a:spcPct val="115000"/>
              </a:lnSpc>
              <a:buFont typeface="Wingdings" pitchFamily="2" charset="2"/>
              <a:buChar char="ü"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ас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блогы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персоналының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денсаулық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жағдайын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апта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сайын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іріктеп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бақылауды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жүзеге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асырады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15000"/>
              </a:lnSpc>
              <a:buFont typeface="Wingdings" pitchFamily="2" charset="2"/>
              <a:buChar char="ü"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медицина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қызметкерінің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көрсетілген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функцияларын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ұйымында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диеталық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мейіргер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болған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кезде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сол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орындайды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800" dirty="0" smtClean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ұйымдарында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бракераж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журналында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нәтижелерін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белгілей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отырып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аспаздық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өнімдерді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тарату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алдында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олардың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сапасын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күнделікті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органолептикалық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жөніндегі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медицина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қызметкерінің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жұмысы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жағдайлар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етіледі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ұйымының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медицина </a:t>
            </a:r>
            <a:r>
              <a:rPr lang="ru-RU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қызметкерлері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мәселелері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кемінде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бес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жылда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бір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реттен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сиретпей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біліктілігін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арттырудан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өтеді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Біліктілікті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арттыру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мамандандырылған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бағдарламаларына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конференцияларға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семинарларға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мастер-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кластарға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қатысу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нысанында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жүзеге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асырылады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Біліктілікті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арттыру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бағдарламасы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балалар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жасөспірімдердің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дұрыс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тамақтануының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негіздерін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теңгерімсіз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тамақтанумен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байланысты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аурулардың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алдын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алуды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ұйымдарында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ұйымдастыруды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қамтиды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838200" y="1165860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95968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449</TotalTime>
  <Words>1357</Words>
  <Application>Microsoft Office PowerPoint</Application>
  <PresentationFormat>Широкоэкранный</PresentationFormat>
  <Paragraphs>86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Calibri</vt:lpstr>
      <vt:lpstr>Georgia</vt:lpstr>
      <vt:lpstr>Times New Roman</vt:lpstr>
      <vt:lpstr>Trebuchet MS</vt:lpstr>
      <vt:lpstr>Wingdings</vt:lpstr>
      <vt:lpstr>Воздушный поток</vt:lpstr>
      <vt:lpstr>Жаңа тамақтану стандартының негізгі ережелері</vt:lpstr>
      <vt:lpstr>Тамақтануды ұйымдастырудың негізгі қағидаттары</vt:lpstr>
      <vt:lpstr>Тамақ өнімдерінің сапасы мен қауіпсіздігіне қойылатын талаптар</vt:lpstr>
      <vt:lpstr>Тамақ өнімдерінің сапасы мен қауіпсіздігіне қойылатын талаптар (жалғасы) </vt:lpstr>
      <vt:lpstr>Тамақ өнімдерінің сапасы мен қауіпсіздігіне қойылатын талаптар (жалғасы) </vt:lpstr>
      <vt:lpstr>Мектептегі тамақтануды ұйымдастыру процесіне негізгі қатысушылардың міндеттері</vt:lpstr>
      <vt:lpstr>Мектептегі тамақтануды ұйымдастыру процесіне негізгі қатысушылардың міндеттері</vt:lpstr>
      <vt:lpstr>Мектептегі тамақтануды ұйымдастыру процесіне негізгі қатысушылардың міндеттері (жалғасы)</vt:lpstr>
      <vt:lpstr>Мектептегі тамақтануды ұйымдастыру процесіне негізгі қатысушылардың міндеттері (жалғасы)</vt:lpstr>
      <vt:lpstr>Мектептегі тамақтануды ұйымдастыру процесіне негізгі қатысушылардың міндеттері (жалғасы)</vt:lpstr>
      <vt:lpstr>КӨҢІЛ ҚОЙЫП ТЫҢДАҒАНДАРЫҢЫЗҒА РАХМЕТ!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положения нового стандарта питания</dc:title>
  <dc:creator>D_sangig4</dc:creator>
  <cp:lastModifiedBy>D_sangig4</cp:lastModifiedBy>
  <cp:revision>66</cp:revision>
  <cp:lastPrinted>2025-05-02T01:54:45Z</cp:lastPrinted>
  <dcterms:created xsi:type="dcterms:W3CDTF">2025-04-22T01:43:32Z</dcterms:created>
  <dcterms:modified xsi:type="dcterms:W3CDTF">2025-05-02T05:12:08Z</dcterms:modified>
</cp:coreProperties>
</file>