
<file path=[Content_Types].xml><?xml version="1.0" encoding="utf-8"?>
<Types xmlns="http://schemas.openxmlformats.org/package/2006/content-types">
  <Default Extension="jfif" ContentType="image/jpeg"/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81" r:id="rId3"/>
    <p:sldId id="382" r:id="rId4"/>
    <p:sldId id="383" r:id="rId5"/>
    <p:sldId id="384" r:id="rId6"/>
    <p:sldId id="385" r:id="rId7"/>
    <p:sldId id="386" r:id="rId8"/>
    <p:sldId id="392" r:id="rId9"/>
    <p:sldId id="387" r:id="rId10"/>
    <p:sldId id="388" r:id="rId11"/>
    <p:sldId id="389" r:id="rId12"/>
    <p:sldId id="390" r:id="rId13"/>
    <p:sldId id="340" r:id="rId14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9" d="100"/>
          <a:sy n="39" d="100"/>
        </p:scale>
        <p:origin x="1251" y="3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205738-8CBA-45F2-B98C-73F61BE67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F832AD-F60E-4F09-9CAC-972BB1EA0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4B1515-8F2A-42EF-A220-48B9F3574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34EC73-E70E-4ED8-8545-A17AFA5A6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422B75-EB6B-41C3-B024-D00EA52EF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97042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0CA46C-37C2-492B-BACF-D51B57250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271907-9FF3-427F-B50F-1C4F7D74F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F1CF12-F4CA-4B71-BA4E-4A73D3F44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2B86BC-AEA6-49F7-8BE2-BD2D20DD4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589DF2-2890-4571-AD1D-6DD9A83D5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9632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5B7CFFB-219D-40D7-98D1-6F55485B77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93F4D4C-E47A-4283-8441-6E8648B73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C1CA4E-862B-45A6-8EF5-923B5E69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0E1376-192C-421A-B670-C60A6D99B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ABB423-54B9-42A3-B2A4-43DDFC083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27342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490FA-209D-4221-8463-5509DF640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445898-412C-4A3F-8ABA-C9AE075CC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C8D52D-0B38-42D5-8A9D-9664B2A4F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E7FDC8-3D2D-4DD3-9D6B-8F4724F7E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A5054A-DF05-400F-9161-297BE3CB9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0309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7689DC-2FE9-481B-81FD-A1825750F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01FF30-4CA4-4066-ADF0-C1B781E79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83E078-C540-4A69-8F2C-AA54D212D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517E03-7956-4D71-93B3-CF1698D73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B2DC1C-27B8-497C-A201-A17BA5145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466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346F73-AF35-41FE-B3CE-3BCE22D66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309A6F-FEF8-4054-B529-B7FD96380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BBFAF58-E4D4-47F9-830E-1847958377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CD2256-74F0-408C-8538-4B857870C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EDC85C4-A9E3-49FE-8EEE-707C3C78A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42A59E-7E2F-4F9C-9D30-ADBD095A6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58176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51EBB2-B038-439C-9004-679050BD4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99CB41F-8988-4383-B430-044E8FC42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49B6A5E-EFF7-4371-84A1-77F8B7F38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9C9A72D-9906-4A98-880C-A273D310AB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05E1B15-5055-49BF-9618-66EA25EE9B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F7231B4-2FF4-4260-95C9-0164845A5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8E12109-1FA1-44E1-8E7C-7DFC5D4CB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82ACFC9-D90B-4145-B05B-6D67BA999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3642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04D944-DBE7-440A-9D29-4E8FB77E9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5924489-6D0A-4442-A0B0-1FDA0D3B0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F6EBF3F-32D7-4A00-A701-65A2ECA68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9901307-0D67-4E57-AF0E-DB5DD014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1423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9BC807-F595-457B-859E-65CB9C5DC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F5362DE-1DF9-4536-8621-53A2EC0C0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B692EC-1D83-40A0-A74C-EB1DE5293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2583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E82E1-FFDE-4032-8DF3-E566A3D0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008AE8-56FD-4F4E-992E-BA3B3736F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BD9949-6300-4891-8B5E-8ABF322AC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1F3D15-340D-4279-9253-0229AE244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3162FD6-DE09-435C-A6C1-5D61CACEF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2A1E94-936C-4646-BEF8-F5B9BAB91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4179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251E9A-F6AF-4A5F-AC80-D70D7E4C2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2873ABE-D1FB-47CC-9190-4676F10666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2F9703-17E7-45A6-9F6D-8B307C424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5B2974-9C68-461D-BDBD-955E13156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2967A5D-0707-4FF0-A8D6-3E01278F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2CB0E8-DF2D-4E9A-AE84-4B407E691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9127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286B1-67E5-4A79-ABA1-F8875825E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E8B140-BA4B-4AC2-8ED6-FC274F171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407838-C634-400E-9B6F-1374E3A376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1E1C3-A363-44D8-85C8-B71CB5D000A3}" type="datetimeFigureOut">
              <a:rPr lang="ru-KZ" smtClean="0"/>
              <a:t>04/19/2025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470DEF-C23D-40FC-8F28-F6EB5D94A6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7541EF-EC8B-4E7F-A0EB-0131AB3BA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CC0B1-9810-4CC3-90BB-5B13A20B8E8E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97998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05CDB-F5AD-4326-99E6-1EF05CBCCC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28994"/>
            <a:ext cx="9144000" cy="23876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1071880" algn="l"/>
              </a:tabLst>
            </a:pPr>
            <a:r>
              <a:rPr lang="ru-RU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индексін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тәуліктік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сынамалар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органолептикалық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Тәжірибелік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сессия</a:t>
            </a:r>
            <a:endParaRPr lang="ru-KZ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75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E6E1C4-21EF-4387-9831-D843565250F4}"/>
              </a:ext>
            </a:extLst>
          </p:cNvPr>
          <p:cNvSpPr txBox="1"/>
          <p:nvPr/>
        </p:nvSpPr>
        <p:spPr>
          <a:xfrm>
            <a:off x="904876" y="993305"/>
            <a:ext cx="10753724" cy="5401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Сынамалар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оқушыларға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тәрбиеленушілерге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берілмей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тұрып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тікелей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қазаннан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алынады.Тәуліктік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сынамалар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ас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блогындағы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сақтауға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арналған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арнайы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тоңазытқыш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жабдықта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тоңазытқыштағы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арнайы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белгіленген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орында+4-тен +6 °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дейінгі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температурада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кемінде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48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сағат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сақталады.Сынамаларда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уақыты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көрсетілуі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сондай-ақ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демалыс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күндерінен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дайындалған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жаңа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тағаммен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таңғы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ас,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түскі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ас,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бесін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ас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кешкі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ас)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ауыстырылғанға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дейін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сақталады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демалыс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күндерінің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санына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қарамастан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мерзімі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өткеннен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тәуліктік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сынамалар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қалдықтары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ретінде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жойылады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комплектіленген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мектепте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кейтеринг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қатысқан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таратпас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бұрын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медициналық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тағайындалған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жауапты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тұлға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сапасына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жүргізеді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Нәтижелері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журналға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тіркеліп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тамақтануға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рұқсат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беріледі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Сапасыздық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талап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етілетін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параметрлерге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келмеу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фактілері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анықталған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жағдайда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жеткізушіге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қайтарылады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Ауыстыру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қайтарылған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сәттен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бастап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сағаттан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кешіктірілмей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етілуі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тиіс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Қайтару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ауыстыру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фактілері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қайтару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ауыстыру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журналына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тіркеледі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KZ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B5DD578-9C77-4D2F-9321-576EC215575C}"/>
              </a:ext>
            </a:extLst>
          </p:cNvPr>
          <p:cNvSpPr txBox="1">
            <a:spLocks/>
          </p:cNvSpPr>
          <p:nvPr/>
        </p:nvSpPr>
        <p:spPr>
          <a:xfrm>
            <a:off x="2158738" y="404664"/>
            <a:ext cx="8356862" cy="864096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Тәуліктік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сынамаларды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әдістемесі</a:t>
            </a:r>
            <a:endParaRPr lang="ru-KZ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93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AD8D4B-C986-424E-9755-B5CAEBDD9BA9}"/>
              </a:ext>
            </a:extLst>
          </p:cNvPr>
          <p:cNvSpPr txBox="1"/>
          <p:nvPr/>
        </p:nvSpPr>
        <p:spPr>
          <a:xfrm>
            <a:off x="1663092" y="1562665"/>
            <a:ext cx="8958016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850" algn="just">
              <a:spcAft>
                <a:spcPts val="600"/>
              </a:spcAft>
            </a:pP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Кейтерингпен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қамтамасыз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етілетін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аз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комплектіленген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мектепте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де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дайындалған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әрбір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партиясынан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тәуліктік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сынамалар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сайын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қалдырылады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ас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ішуге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арналған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бөлмедегі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тоңазытқышта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сақталады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850" algn="just">
              <a:spcAft>
                <a:spcPts val="600"/>
              </a:spcAft>
            </a:pP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Жеткізілетін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порцияларының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саны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тәуліктік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сынамаларға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арналған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үлестерді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ескере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есептеледі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850" algn="just">
              <a:spcAft>
                <a:spcPts val="600"/>
              </a:spcAft>
            </a:pPr>
            <a:r>
              <a:rPr lang="ru-RU" sz="2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тәуліктік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сынамаларға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арналған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порциялар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жеткізушінің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есебінен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беріледі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KZ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E0E863CE-2FB8-4A67-B906-AD90588EFF82}"/>
              </a:ext>
            </a:extLst>
          </p:cNvPr>
          <p:cNvSpPr txBox="1">
            <a:spLocks/>
          </p:cNvSpPr>
          <p:nvPr/>
        </p:nvSpPr>
        <p:spPr>
          <a:xfrm>
            <a:off x="2158738" y="404664"/>
            <a:ext cx="8040339" cy="8640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комплектіленген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тәуліктік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сынамаларды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әдістемесі</a:t>
            </a:r>
            <a:endParaRPr lang="ru-KZ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2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A6232-D26A-4111-AD03-1A43EB1B2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317" y="126894"/>
            <a:ext cx="10719581" cy="102414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тағамдарға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органолептикалық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әдістемесі</a:t>
            </a:r>
            <a:endParaRPr lang="ru-KZ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845006-F548-407B-8101-D6067C19F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1" y="1151042"/>
            <a:ext cx="11643652" cy="562782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кезінде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аспаздық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кремсіз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ұннан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жасалған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кондитерлік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нан-тоқаш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сыртқы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түрі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консистенциясы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түсі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иісі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дәмі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бойынша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бағаланады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кезінде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білім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беру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ұйымының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медициналық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оны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алмастыратын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тұлға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таратылудан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30 минут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бұрын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алады.Сынама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ас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блогында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арнайы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халат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бөлінеді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таратылмас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бұрын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тікелей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қазаннан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кастрөлден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басқа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да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ыдыстан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алынады.Сынама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алдында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біркелкі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араластырылады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мәзір-бөлісте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көрсетілген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тізіміне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сәйкес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порциядан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аспайтын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көлемде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тұтыну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температурасына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сай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алынады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бірінші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қазаннан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үлкен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қасықпен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(половник), ал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екінші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кәдімгі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ас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қасықпен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алынады.Сынама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алушы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қасықпен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үлкен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қасықтан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тарелкеден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алып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жүргізілетін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қасыққа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салады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осы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қасықпен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тікелей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тағамның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дәмін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көреді.Әр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тағамнан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пайдаланылған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қасық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ыстық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сумен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жуылады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алынғаннан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журналында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дайындалған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тағамның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сапасы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белгі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қойылады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бракераж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жүргізілген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уақыты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көрсетіледі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өткізуге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рұқсат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журналда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қол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қойылғаннан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беріледі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KZ" sz="1800" dirty="0"/>
          </a:p>
        </p:txBody>
      </p:sp>
    </p:spTree>
    <p:extLst>
      <p:ext uri="{BB962C8B-B14F-4D97-AF65-F5344CB8AC3E}">
        <p14:creationId xmlns:p14="http://schemas.microsoft.com/office/powerpoint/2010/main" val="4028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" name="Прямоугольник 1"/>
          <p:cNvSpPr>
            <a:spLocks noChangeAspect="1" noChangeArrowheads="1"/>
          </p:cNvSpPr>
          <p:nvPr/>
        </p:nvSpPr>
        <p:spPr bwMode="auto">
          <a:xfrm>
            <a:off x="1524001" y="457201"/>
            <a:ext cx="307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738414" y="-68033"/>
            <a:ext cx="6715173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рахмет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Академиясының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маманы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Уливанова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В.Г.</a:t>
            </a:r>
            <a:endParaRPr lang="ru-RU" sz="36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9243FC-480D-4176-A58E-28A2385C0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6597" y="470706"/>
            <a:ext cx="5937755" cy="73611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индексі</a:t>
            </a:r>
            <a:endParaRPr lang="ru-KZ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7BEF48-3D73-4C4B-ACBA-1DD6AABD6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5423" y="1520906"/>
            <a:ext cx="9181707" cy="3976476"/>
          </a:xfrm>
        </p:spPr>
        <p:txBody>
          <a:bodyPr/>
          <a:lstStyle/>
          <a:p>
            <a:pPr indent="0" algn="just">
              <a:buNone/>
              <a:tabLst>
                <a:tab pos="450215" algn="l"/>
                <a:tab pos="630555" algn="l"/>
              </a:tabLst>
            </a:pP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тамақтан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тәрелкелерде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қалдықтарының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мөлшерінің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берілген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көлеміне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қатынасы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KZ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93B1302-F05A-48BA-BFF8-1AD19243A6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216" y="3166970"/>
            <a:ext cx="5652120" cy="2771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90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927EDB-03ED-452B-9C94-CB43C82E1A6B}"/>
              </a:ext>
            </a:extLst>
          </p:cNvPr>
          <p:cNvSpPr txBox="1"/>
          <p:nvPr/>
        </p:nvSpPr>
        <p:spPr>
          <a:xfrm>
            <a:off x="1496576" y="1761956"/>
            <a:ext cx="8795208" cy="4373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</a:pP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Жеуге жарамсыздық индексін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келесі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тәсілмен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есептеуге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болады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457200" algn="just">
              <a:lnSpc>
                <a:spcPct val="107000"/>
              </a:lnSpc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07000"/>
              </a:lnSpc>
              <a:buFont typeface="+mj-lt"/>
              <a:buAutoNum type="arabicPeriod"/>
            </a:pP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Күнделікті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мәзір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тағамдардың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шығымын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анықтау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07000"/>
              </a:lnSpc>
              <a:buFont typeface="+mj-lt"/>
              <a:buAutoNum type="arabicPeriod"/>
            </a:pP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Сол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асханада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тамақтанған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адамдар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санына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байланысты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берілген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порция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білу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07000"/>
              </a:lnSpc>
              <a:buFont typeface="+mj-lt"/>
              <a:buAutoNum type="arabicPeriod"/>
            </a:pP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Тағам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шығымын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порция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санына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көбейту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07000"/>
              </a:lnSpc>
              <a:buFont typeface="+mj-lt"/>
              <a:buAutoNum type="arabicPeriod"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Осы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көрсеткішті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тағам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қосу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:  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 = x₁ + x₂ + x₃ +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07000"/>
              </a:lnSpc>
              <a:buFont typeface="+mj-lt"/>
              <a:buAutoNum type="arabicPeriod"/>
            </a:pP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Тамақ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ішкеннен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кейінгі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қалдықтар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салынған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ыдыстың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жалпы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салмағын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өлшеу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ыдыстың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салмағын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алып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тастау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(у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07000"/>
              </a:lnSpc>
              <a:buFont typeface="+mj-lt"/>
              <a:buAutoNum type="arabicPeriod"/>
            </a:pP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Жеуге жарамсыздық индексін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формула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есептеу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Жеуге </a:t>
            </a: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жарамсыздық </a:t>
            </a: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индексі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(у :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x) ×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100%</a:t>
            </a:r>
            <a:endParaRPr lang="kk-KZ" sz="2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457200" algn="just">
              <a:lnSpc>
                <a:spcPct val="107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берілген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порция мен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шыққан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қалдықтарды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есепке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орташа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жеуге </a:t>
            </a:r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жарамсыздық индексін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шығару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KZ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1871914-2DCE-4C10-9B54-BA395A2A8F46}"/>
              </a:ext>
            </a:extLst>
          </p:cNvPr>
          <p:cNvSpPr txBox="1">
            <a:spLocks/>
          </p:cNvSpPr>
          <p:nvPr/>
        </p:nvSpPr>
        <p:spPr>
          <a:xfrm>
            <a:off x="1875935" y="470706"/>
            <a:ext cx="8036490" cy="7361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индексін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endParaRPr lang="ru-KZ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55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0F8D96-A254-45B3-8FDA-AF3FA11EA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130" y="851852"/>
            <a:ext cx="9694498" cy="5989532"/>
          </a:xfrm>
        </p:spPr>
        <p:txBody>
          <a:bodyPr>
            <a:no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қалдықтары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арнайы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жинау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ыдысының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салмағын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есепке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алмай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өлшенеді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Индикаторды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өлшеу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кезеңінде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асханаларындағы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тамақ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қалдықтарын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түскі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астарының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қалдықтары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өндірістік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емес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қалдықтарды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қаптама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т.б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бөлек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жинау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қажеттігі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туралы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мектеп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асханасына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көрсететін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жеткізушілерге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хабарлау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қажет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қалдықтарын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өлшеу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әдістемесі</a:t>
            </a:r>
            <a:endParaRPr lang="ru-RU" sz="18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Асханада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таразы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бар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екеніне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көз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жеткізу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Егер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таразы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болмаса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еденге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орнатылатын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таразыларды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қолдануға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болады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Қалдықтар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жиналатын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бос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контейнерді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ыдысты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өлшеу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Тамақ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ішкеннен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кейінгі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тағам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қалдықтары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өндірістік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тағамдық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емес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қалдықтар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(тара,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қаптама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т.б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 индекс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өлшенетін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кезде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бөлек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жиналуы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тиіс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Ас </a:t>
            </a:r>
            <a:r>
              <a:rPr lang="ru-RU" sz="1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үй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қызметкерлерінен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балалар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тамақтанып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болғаннан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кейін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қалдықтар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жиналған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контейнерлерді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өлшеуді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сұрау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Егер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бірнеше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контейнер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қолданылса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барлығы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жеке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өлшеніп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есепке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алынуы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тиіс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KZ" sz="18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962DA00-2037-42BB-82DB-8D3B2A87C712}"/>
              </a:ext>
            </a:extLst>
          </p:cNvPr>
          <p:cNvSpPr txBox="1">
            <a:spLocks/>
          </p:cNvSpPr>
          <p:nvPr/>
        </p:nvSpPr>
        <p:spPr>
          <a:xfrm>
            <a:off x="2196446" y="115736"/>
            <a:ext cx="8036490" cy="7361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индексін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endParaRPr lang="ru-KZ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Смайлик-эмодзи ❗ 'Красный восклицательный знак' ВК (ВКонтакте), Инстаграм,  Ватсап: код смайла, значение и расшифровка">
            <a:extLst>
              <a:ext uri="{FF2B5EF4-FFF2-40B4-BE49-F238E27FC236}">
                <a16:creationId xmlns:a16="http://schemas.microsoft.com/office/drawing/2014/main" id="{0ADB5EF9-DC68-4E61-ACA0-2C264C315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38" y="778616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2D7E111-42E5-43B0-A025-F7F14A11874A}"/>
              </a:ext>
            </a:extLst>
          </p:cNvPr>
          <p:cNvSpPr txBox="1"/>
          <p:nvPr/>
        </p:nvSpPr>
        <p:spPr>
          <a:xfrm>
            <a:off x="1768496" y="6333175"/>
            <a:ext cx="6014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Өлшеудің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дұрыс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жүргізілуін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бақылау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endParaRPr lang="ru-K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4" descr="Смайлик-эмодзи ❗ 'Красный восклицательный знак' ВК (ВКонтакте), Инстаграм,  Ватсап: код смайла, значение и расшифровка">
            <a:extLst>
              <a:ext uri="{FF2B5EF4-FFF2-40B4-BE49-F238E27FC236}">
                <a16:creationId xmlns:a16="http://schemas.microsoft.com/office/drawing/2014/main" id="{FCD07C0C-D0F5-4B2B-9BC4-7B9943DFFD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96" y="5317384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646FF7-E8CA-41D4-808F-4DC7F0227E1D}"/>
              </a:ext>
            </a:extLst>
          </p:cNvPr>
          <p:cNvSpPr txBox="1"/>
          <p:nvPr/>
        </p:nvSpPr>
        <p:spPr>
          <a:xfrm>
            <a:off x="820133" y="851852"/>
            <a:ext cx="4279768" cy="574849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u="sng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kk-KZ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Тегін тамақтану: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Күріш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250 г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Қызылша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салаты-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80 г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порция саны: 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алау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70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Қызылша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салаты–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Ыдыстың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кг (1000 г)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Қалдықпен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ыдыстың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кг (10000 г)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Есептеу: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+mj-lt"/>
              <a:buAutoNum type="arabicParenR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Х=(250*70)+(80*70) = 17500+5600=23100 г. 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+mj-lt"/>
              <a:buAutoNum type="arabicParenR"/>
              <a:tabLst>
                <a:tab pos="457200" algn="l"/>
              </a:tabLst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қалдық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10 кг-1 кг = 9 кг = 9000 г 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x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100% =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9000 :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23100)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100% =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39CA92F-0EEF-4DB9-B787-9EA414E5902B}"/>
              </a:ext>
            </a:extLst>
          </p:cNvPr>
          <p:cNvSpPr txBox="1">
            <a:spLocks/>
          </p:cNvSpPr>
          <p:nvPr/>
        </p:nvSpPr>
        <p:spPr>
          <a:xfrm>
            <a:off x="1242391" y="115736"/>
            <a:ext cx="9966079" cy="7361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индексін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үлгісі</a:t>
            </a:r>
            <a:endParaRPr lang="ru-KZ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A46FE5-B8FB-4E2D-8D6A-29DE94D78A71}"/>
              </a:ext>
            </a:extLst>
          </p:cNvPr>
          <p:cNvSpPr txBox="1"/>
          <p:nvPr/>
        </p:nvSpPr>
        <p:spPr>
          <a:xfrm>
            <a:off x="5769205" y="682169"/>
            <a:ext cx="5957740" cy="607012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ru-RU" sz="16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b="1" u="sng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kk-KZ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Ақылы тамақтану: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Қышқылтым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көже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ассольник)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250 г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Палау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200 г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Рагу – 300 г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Қызылша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салаты-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90 г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Орамжапырақ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салаты-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80 г.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порция саны: 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Қышқылтым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көже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(рассольник)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- 5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Палау–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агу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10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Қызылша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салаты- 20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Орамжапырақ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салаты- 5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Ыдыстың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- 1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 (1000 г)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Қалдықпен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ыдыстың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кг (3000 г)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kk-KZ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Есептеу: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+mj-lt"/>
              <a:buAutoNum type="arabicParenR"/>
              <a:tabLst>
                <a:tab pos="457200" algn="l"/>
              </a:tabLst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(250*5)+(200*30)+(300*10)+(90*20)+(80*5) = 1250+6000+3000+1800+400 = 12450 г. 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+mj-lt"/>
              <a:buAutoNum type="arabicParenR"/>
              <a:tabLst>
                <a:tab pos="457200" algn="l"/>
              </a:tabLst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қалдық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3 кг - 1 кг = 2 кг = 2000 г 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индексі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x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100% =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2000 :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12450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x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100% =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16%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99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99E9FC63-BCEF-46FA-B54D-57549E651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262619"/>
              </p:ext>
            </p:extLst>
          </p:nvPr>
        </p:nvGraphicFramePr>
        <p:xfrm>
          <a:off x="2855640" y="1101864"/>
          <a:ext cx="6059761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2355429">
                  <a:extLst>
                    <a:ext uri="{9D8B030D-6E8A-4147-A177-3AD203B41FA5}">
                      <a16:colId xmlns:a16="http://schemas.microsoft.com/office/drawing/2014/main" val="3075942060"/>
                    </a:ext>
                  </a:extLst>
                </a:gridCol>
                <a:gridCol w="1852166">
                  <a:extLst>
                    <a:ext uri="{9D8B030D-6E8A-4147-A177-3AD203B41FA5}">
                      <a16:colId xmlns:a16="http://schemas.microsoft.com/office/drawing/2014/main" val="2750257089"/>
                    </a:ext>
                  </a:extLst>
                </a:gridCol>
                <a:gridCol w="1852166">
                  <a:extLst>
                    <a:ext uri="{9D8B030D-6E8A-4147-A177-3AD203B41FA5}">
                      <a16:colId xmlns:a16="http://schemas.microsoft.com/office/drawing/2014/main" val="3396280905"/>
                    </a:ext>
                  </a:extLst>
                </a:gridCol>
              </a:tblGrid>
              <a:tr h="473772"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600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lang="ru-RU" sz="1600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порциялардың</a:t>
                      </a:r>
                      <a:r>
                        <a:rPr lang="ru-RU" sz="1600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634085"/>
                  </a:ext>
                </a:extLst>
              </a:tr>
              <a:tr h="236886"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6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Салат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60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333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774085"/>
                  </a:ext>
                </a:extLst>
              </a:tr>
              <a:tr h="236886"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kk-KZ" sz="1600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Тұздықпен</a:t>
                      </a:r>
                      <a:r>
                        <a:rPr lang="kk-KZ" sz="1600" kern="1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көксерке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125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333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3639318"/>
                  </a:ext>
                </a:extLst>
              </a:tr>
              <a:tr h="236886"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kk-KZ" sz="1600" kern="1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Күріш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100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333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6970267"/>
                  </a:ext>
                </a:extLst>
              </a:tr>
              <a:tr h="236886"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1600" kern="1200" spc="1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Нан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20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333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601187"/>
                  </a:ext>
                </a:extLst>
              </a:tr>
              <a:tr h="236886"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600" kern="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600" kern="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9273354"/>
                  </a:ext>
                </a:extLst>
              </a:tr>
              <a:tr h="236886">
                <a:tc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kern="1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tabLst>
                          <a:tab pos="457200" algn="l"/>
                        </a:tabLs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101,56 кг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tabLst>
                          <a:tab pos="457200" algn="l"/>
                        </a:tabLst>
                      </a:pPr>
                      <a:r>
                        <a:rPr lang="ru-RU" sz="12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0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432352"/>
                  </a:ext>
                </a:extLst>
              </a:tr>
            </a:tbl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52146E79-ED26-42DC-902D-60AE94AC37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237651"/>
              </p:ext>
            </p:extLst>
          </p:nvPr>
        </p:nvGraphicFramePr>
        <p:xfrm>
          <a:off x="2511432" y="3424406"/>
          <a:ext cx="6968945" cy="3296991"/>
        </p:xfrm>
        <a:graphic>
          <a:graphicData uri="http://schemas.openxmlformats.org/drawingml/2006/table">
            <a:tbl>
              <a:tblPr firstRow="1" firstCol="1" bandRow="1"/>
              <a:tblGrid>
                <a:gridCol w="2214947">
                  <a:extLst>
                    <a:ext uri="{9D8B030D-6E8A-4147-A177-3AD203B41FA5}">
                      <a16:colId xmlns:a16="http://schemas.microsoft.com/office/drawing/2014/main" val="1081792158"/>
                    </a:ext>
                  </a:extLst>
                </a:gridCol>
                <a:gridCol w="1356883">
                  <a:extLst>
                    <a:ext uri="{9D8B030D-6E8A-4147-A177-3AD203B41FA5}">
                      <a16:colId xmlns:a16="http://schemas.microsoft.com/office/drawing/2014/main" val="3581697500"/>
                    </a:ext>
                  </a:extLst>
                </a:gridCol>
                <a:gridCol w="1986322">
                  <a:extLst>
                    <a:ext uri="{9D8B030D-6E8A-4147-A177-3AD203B41FA5}">
                      <a16:colId xmlns:a16="http://schemas.microsoft.com/office/drawing/2014/main" val="2286571003"/>
                    </a:ext>
                  </a:extLst>
                </a:gridCol>
                <a:gridCol w="1410793">
                  <a:extLst>
                    <a:ext uri="{9D8B030D-6E8A-4147-A177-3AD203B41FA5}">
                      <a16:colId xmlns:a16="http://schemas.microsoft.com/office/drawing/2014/main" val="653044394"/>
                    </a:ext>
                  </a:extLst>
                </a:gridCol>
              </a:tblGrid>
              <a:tr h="25516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Контейнер 1</a:t>
                      </a:r>
                      <a:endParaRPr lang="ru-KZ" sz="1600" kern="1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Контейнер 2</a:t>
                      </a:r>
                      <a:endParaRPr lang="ru-KZ" sz="1600" kern="1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Контейнер 3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2009544"/>
                  </a:ext>
                </a:extLst>
              </a:tr>
              <a:tr h="586175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Бос </a:t>
                      </a: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контейнердің</a:t>
                      </a:r>
                      <a:r>
                        <a:rPr lang="ru-RU" sz="1600" kern="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салмағы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 кг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1,1 кг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 кг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744136"/>
                  </a:ext>
                </a:extLst>
              </a:tr>
              <a:tr h="5208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/>
                      </a:pP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Қалдық</a:t>
                      </a:r>
                      <a:r>
                        <a:rPr lang="ru-RU" sz="1600" kern="1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бар </a:t>
                      </a:r>
                      <a:r>
                        <a:rPr lang="ru-RU" sz="1600" kern="100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контейнердің</a:t>
                      </a:r>
                      <a:r>
                        <a:rPr lang="ru-RU" sz="1600" kern="1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00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салмағы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кг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7,1 кг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6 кг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772012"/>
                  </a:ext>
                </a:extLst>
              </a:tr>
              <a:tr h="5208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Қалдықтардың</a:t>
                      </a:r>
                      <a:r>
                        <a:rPr lang="ru-RU" sz="1600" kern="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таза </a:t>
                      </a: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салмағы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5 кг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6 кг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5 кг</a:t>
                      </a:r>
                      <a:endParaRPr lang="ru-KZ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609438"/>
                  </a:ext>
                </a:extLst>
              </a:tr>
              <a:tr h="25386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600" kern="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қалдықтардың</a:t>
                      </a:r>
                      <a:r>
                        <a:rPr lang="ru-RU" sz="1600" kern="1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00" baseline="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салмағы</a:t>
                      </a:r>
                      <a:endParaRPr lang="ru-RU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16 кг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621576"/>
                  </a:ext>
                </a:extLst>
              </a:tr>
              <a:tr h="5208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Жеуге</a:t>
                      </a:r>
                      <a:r>
                        <a:rPr lang="ru-RU" sz="1600" kern="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жарамсыздық</a:t>
                      </a:r>
                      <a:r>
                        <a:rPr lang="ru-RU" sz="1600" kern="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00" dirty="0" err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индексі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16%</a:t>
                      </a:r>
                      <a:endParaRPr lang="ru-KZ" sz="1600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884815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133F249E-BD38-425B-9730-2E7153FC4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339" y="145267"/>
            <a:ext cx="106469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KZ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altLang="ru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altLang="ru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индексін</a:t>
            </a:r>
            <a:r>
              <a:rPr lang="ru-RU" altLang="ru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есептеуді</a:t>
            </a:r>
            <a:r>
              <a:rPr lang="ru-RU" altLang="ru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тіркеу</a:t>
            </a:r>
            <a:endParaRPr lang="ru-RU" altLang="ru-KZ" dirty="0"/>
          </a:p>
        </p:txBody>
      </p:sp>
    </p:spTree>
    <p:extLst>
      <p:ext uri="{BB962C8B-B14F-4D97-AF65-F5344CB8AC3E}">
        <p14:creationId xmlns:p14="http://schemas.microsoft.com/office/powerpoint/2010/main" val="163199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Question free icon">
            <a:extLst>
              <a:ext uri="{FF2B5EF4-FFF2-40B4-BE49-F238E27FC236}">
                <a16:creationId xmlns:a16="http://schemas.microsoft.com/office/drawing/2014/main" id="{06DF9DEA-7D3B-41F5-B1A8-72B47D6DDB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85" y="901561"/>
            <a:ext cx="2410505" cy="241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raphic 3" descr="Raised hand outline">
            <a:extLst>
              <a:ext uri="{FF2B5EF4-FFF2-40B4-BE49-F238E27FC236}">
                <a16:creationId xmlns:a16="http://schemas.microsoft.com/office/drawing/2014/main" id="{690A783E-A6EC-4185-97D8-80D45D08A8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81185" y="3750075"/>
            <a:ext cx="2573564" cy="2573564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AAF3D124-1A50-4FD1-9235-7D16D380F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3828" y="165623"/>
            <a:ext cx="8983744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KZ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altLang="ru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altLang="ru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индексін</a:t>
            </a:r>
            <a:r>
              <a:rPr lang="ru-RU" altLang="ru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KZ" sz="32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есептеңіз</a:t>
            </a:r>
            <a:r>
              <a:rPr lang="ru-RU" altLang="ru-KZ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KZ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KZ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E27608-94EE-4BDA-92C2-3CB97B55C2D5}"/>
              </a:ext>
            </a:extLst>
          </p:cNvPr>
          <p:cNvSpPr txBox="1"/>
          <p:nvPr/>
        </p:nvSpPr>
        <p:spPr>
          <a:xfrm>
            <a:off x="4298669" y="1152399"/>
            <a:ext cx="5557508" cy="553997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kk-KZ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 күнге мәзір:</a:t>
            </a:r>
            <a:endParaRPr lang="ru-KZ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Лағман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250 г</a:t>
            </a:r>
            <a:endParaRPr lang="ru-KZ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Балғын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салат-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80 г</a:t>
            </a:r>
            <a:endParaRPr lang="ru-KZ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порция саны: </a:t>
            </a:r>
            <a:endParaRPr lang="ru-KZ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Лағман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60</a:t>
            </a:r>
            <a:endParaRPr lang="ru-KZ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Балғын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салат –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ru-KZ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Ыдыстың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- 1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 </a:t>
            </a:r>
          </a:p>
          <a:p>
            <a:pPr algn="just">
              <a:tabLst>
                <a:tab pos="457200" algn="l"/>
              </a:tabLst>
            </a:pP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Қалдықпен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ыдыстың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салмағы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5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кг</a:t>
            </a:r>
          </a:p>
          <a:p>
            <a:pPr algn="just">
              <a:tabLst>
                <a:tab pos="457200" algn="l"/>
              </a:tabLst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tabLst>
                <a:tab pos="457200" algn="l"/>
              </a:tabLst>
            </a:pP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индексі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 </a:t>
            </a:r>
          </a:p>
          <a:p>
            <a:pPr algn="just">
              <a:tabLst>
                <a:tab pos="457200" algn="l"/>
              </a:tabLst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457200" algn="l"/>
              </a:tabLst>
            </a:pP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97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A15CF5-470E-4E5B-B86F-C21AA4E01022}"/>
              </a:ext>
            </a:extLst>
          </p:cNvPr>
          <p:cNvSpPr txBox="1"/>
          <p:nvPr/>
        </p:nvSpPr>
        <p:spPr>
          <a:xfrm>
            <a:off x="2296605" y="1692732"/>
            <a:ext cx="755794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10%-дан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индекс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оңтайлы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оптималды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2800" b="0" i="0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10–30% – индекс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аймағында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ұйымдастыруға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жүргізуді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қолданыстағы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талдауды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endParaRPr lang="ru-RU" sz="28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b="0" i="0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30%-дан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индекс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аймағында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шұғыл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шараларды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FB64B7E-E583-44C1-A35C-96D515AA6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3703" y="138499"/>
            <a:ext cx="898374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Жеуге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жарамсыздық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индексі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интерпретациялау</a:t>
            </a:r>
            <a:endParaRPr lang="ru-RU" altLang="ru-KZ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77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58B1E9-01C0-4910-9F5E-0331FA46D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738" y="404664"/>
            <a:ext cx="6909063" cy="86409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Тәуліктік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сынамалар</a:t>
            </a:r>
            <a:endParaRPr lang="ru-KZ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6" descr="Микс овощной Вкусные истории Мороковь Сельдерей ломтики 140г - купить с  доставкой в Vprok.ru Перекрёсток по цене 159.00 руб.">
            <a:extLst>
              <a:ext uri="{FF2B5EF4-FFF2-40B4-BE49-F238E27FC236}">
                <a16:creationId xmlns:a16="http://schemas.microsoft.com/office/drawing/2014/main" id="{775F611D-1A52-4350-9C52-3A2AD83DA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09" y="2026547"/>
            <a:ext cx="2736304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937ED1-44C1-4799-B9A6-631ED3D98CFB}"/>
              </a:ext>
            </a:extLst>
          </p:cNvPr>
          <p:cNvSpPr txBox="1"/>
          <p:nvPr/>
        </p:nvSpPr>
        <p:spPr>
          <a:xfrm>
            <a:off x="3989895" y="1423721"/>
            <a:ext cx="670668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850" algn="just"/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дайындалған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партиясынан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тәуліктік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күн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сайын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қалдырылады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Тәуліктік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сынаманы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тағайындалған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жауапты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тұлға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(ас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блогының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қызметкері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арнайы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зарарсыздандырылған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құрал-саймандарды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пайдалана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тағаммен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жанасуға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рұқсат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етілген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зарарсыздандырылған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таңбаланған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тығыз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жабылатын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жеке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ыдыстарға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алады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850" algn="just"/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Әр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(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аспаздық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бөлек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пайдаланылады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Порциялық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аспаздық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өнімдер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бүтіндей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порция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көлемінде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қалдырылады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Салқын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бірінші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үшінші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тағамдар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сусындар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гарнирлер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кемінде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200 г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көлемінде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алынады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850" algn="just"/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тағам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порцияларының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саны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органолептикалық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тәуліктік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сынамаға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арналған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үлестерді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ескере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есептеледі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KZ" sz="1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45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1246</Words>
  <Application>Microsoft Office PowerPoint</Application>
  <PresentationFormat>Широкоэкранный</PresentationFormat>
  <Paragraphs>155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Жеуге жарамсыздық индексін есептеу және тамақтану сапасын талдау (тәуліктік сынамалар, органолептикалық бағалау) Тәжірибелік сессия</vt:lpstr>
      <vt:lpstr>Жеуге жарамсыздық индексі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Тамақтану сапасын бақылау Тәуліктік сынамалар</vt:lpstr>
      <vt:lpstr>Презентация PowerPoint</vt:lpstr>
      <vt:lpstr>Презентация PowerPoint</vt:lpstr>
      <vt:lpstr>Дайын тағамдарға органолептикалық бағалау жүргізу әдістемесі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Расчет индекса несъедаемости и анализ качества питания (суточные пробы, органолептическая оценка).  Практическая сессия:  </dc:title>
  <dc:creator>Academy of Preventive Medicine</dc:creator>
  <cp:lastModifiedBy>Sabit Nurgalym</cp:lastModifiedBy>
  <cp:revision>15</cp:revision>
  <dcterms:created xsi:type="dcterms:W3CDTF">2025-04-03T12:03:04Z</dcterms:created>
  <dcterms:modified xsi:type="dcterms:W3CDTF">2025-04-18T17:18:26Z</dcterms:modified>
</cp:coreProperties>
</file>