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4082" r:id="rId1"/>
  </p:sldMasterIdLst>
  <p:notesMasterIdLst>
    <p:notesMasterId r:id="rId25"/>
  </p:notesMasterIdLst>
  <p:sldIdLst>
    <p:sldId id="349" r:id="rId2"/>
    <p:sldId id="261" r:id="rId3"/>
    <p:sldId id="370" r:id="rId4"/>
    <p:sldId id="371" r:id="rId5"/>
    <p:sldId id="679" r:id="rId6"/>
    <p:sldId id="686" r:id="rId7"/>
    <p:sldId id="680" r:id="rId8"/>
    <p:sldId id="346" r:id="rId9"/>
    <p:sldId id="372" r:id="rId10"/>
    <p:sldId id="355" r:id="rId11"/>
    <p:sldId id="356" r:id="rId12"/>
    <p:sldId id="357" r:id="rId13"/>
    <p:sldId id="363" r:id="rId14"/>
    <p:sldId id="358" r:id="rId15"/>
    <p:sldId id="368" r:id="rId16"/>
    <p:sldId id="342" r:id="rId17"/>
    <p:sldId id="359" r:id="rId18"/>
    <p:sldId id="361" r:id="rId19"/>
    <p:sldId id="360" r:id="rId20"/>
    <p:sldId id="683" r:id="rId21"/>
    <p:sldId id="684" r:id="rId22"/>
    <p:sldId id="685" r:id="rId23"/>
    <p:sldId id="34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73072" autoAdjust="0"/>
  </p:normalViewPr>
  <p:slideViewPr>
    <p:cSldViewPr>
      <p:cViewPr varScale="1">
        <p:scale>
          <a:sx n="81" d="100"/>
          <a:sy n="81" d="100"/>
        </p:scale>
        <p:origin x="14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85DBE-27E1-4D3F-AB65-888F1D246377}" type="datetimeFigureOut">
              <a:rPr lang="ru-KZ" smtClean="0"/>
              <a:t>02.04.2025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599C7-4DB9-43FC-87A1-4AB2702E5A6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33464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CEA96-FD7C-7A6F-8348-1426B3B0E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BE7F718-8895-8F1D-A42A-8465AC9FA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4932B0E-2241-B94D-8BA7-59F397F4CF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10FC9E-9A9C-9022-9106-E40BD0ED87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599C7-4DB9-43FC-87A1-4AB2702E5A69}" type="slidenum">
              <a:rPr lang="ru-KZ" smtClean="0"/>
              <a:t>15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2954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322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5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276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549E0BE-84F6-094B-BBF2-726C47192BB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Graphics here</a:t>
            </a:r>
          </a:p>
        </p:txBody>
      </p:sp>
    </p:spTree>
    <p:extLst>
      <p:ext uri="{BB962C8B-B14F-4D97-AF65-F5344CB8AC3E}">
        <p14:creationId xmlns:p14="http://schemas.microsoft.com/office/powerpoint/2010/main" val="1450194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01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42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6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23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975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185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6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922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77A274A4-1471-41D9-946C-FA194FD8CA8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82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84" r:id="rId2"/>
    <p:sldLayoutId id="2147484085" r:id="rId3"/>
    <p:sldLayoutId id="2147484086" r:id="rId4"/>
    <p:sldLayoutId id="2147484087" r:id="rId5"/>
    <p:sldLayoutId id="2147484088" r:id="rId6"/>
    <p:sldLayoutId id="2147484089" r:id="rId7"/>
    <p:sldLayoutId id="2147484090" r:id="rId8"/>
    <p:sldLayoutId id="2147484091" r:id="rId9"/>
    <p:sldLayoutId id="2147484092" r:id="rId10"/>
    <p:sldLayoutId id="2147484093" r:id="rId11"/>
    <p:sldLayoutId id="21474840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91264" cy="264206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питания в организациях образования</a:t>
            </a:r>
            <a:b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Необходимая документация для организации и контроля школьного питания </a:t>
            </a:r>
          </a:p>
        </p:txBody>
      </p:sp>
      <p:pic>
        <p:nvPicPr>
          <p:cNvPr id="4" name="Picture 2" descr="Дети-повара на кухне — стоковый вектор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13384"/>
          <a:stretch/>
        </p:blipFill>
        <p:spPr bwMode="auto">
          <a:xfrm>
            <a:off x="2915816" y="3573017"/>
            <a:ext cx="3096344" cy="2849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0221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E2C921-8655-43FD-BA83-9F298DDAD12D}"/>
              </a:ext>
            </a:extLst>
          </p:cNvPr>
          <p:cNvSpPr txBox="1"/>
          <p:nvPr/>
        </p:nvSpPr>
        <p:spPr>
          <a:xfrm>
            <a:off x="549561" y="836712"/>
            <a:ext cx="8244917" cy="4658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 приготовления блюд</a:t>
            </a:r>
            <a:r>
              <a:rPr lang="kk-KZ" sz="16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KZ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Кабачки и морковь закладывают в кипящую воду и отваривают в закрытой </a:t>
            </a:r>
            <a:r>
              <a:rPr lang="ru-RU" sz="1400" spc="-2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посуде</a:t>
            </a:r>
            <a:r>
              <a:rPr lang="ru-RU" sz="1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</a:t>
            </a:r>
            <a:r>
              <a:rPr lang="ru-RU" sz="1400" spc="-5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слабом</a:t>
            </a:r>
            <a:r>
              <a:rPr lang="ru-RU" sz="1400" spc="-6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кипении</a:t>
            </a:r>
            <a:r>
              <a:rPr lang="ru-RU" sz="1400" spc="-5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ru-RU" sz="1400" spc="-6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готовности,</a:t>
            </a:r>
            <a:r>
              <a:rPr lang="ru-RU" sz="1400" spc="-6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затем</a:t>
            </a:r>
            <a:r>
              <a:rPr lang="ru-RU" sz="1400" spc="-6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отвар</a:t>
            </a:r>
            <a:r>
              <a:rPr lang="ru-RU" sz="1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сливают.</a:t>
            </a:r>
            <a:r>
              <a:rPr lang="ru-RU" sz="1400" spc="-6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Подготовленное </a:t>
            </a:r>
            <a:r>
              <a:rPr lang="ru-RU" sz="1400" spc="-2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мясо нарезают, пропускают через мясорубку, добавляют охлажденные отварные</a:t>
            </a:r>
            <a:r>
              <a:rPr lang="ru-RU" sz="1400" spc="-2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измельченные кабачки и морковь, солят, хорошо перемешивают и выбивают. Из котлетной</a:t>
            </a:r>
            <a:r>
              <a:rPr lang="ru-RU" sz="1400" spc="-2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массы формуют котлеты, выкладывают в смазанную маслом растительным емкость,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запекают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жарочном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шкафу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температуре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250-280</a:t>
            </a:r>
            <a:r>
              <a:rPr lang="ru-RU" sz="1400" spc="26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°С</a:t>
            </a:r>
            <a:r>
              <a:rPr lang="ru-RU" sz="1400" spc="26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400" spc="26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течение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15-20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минут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или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пароконвектомате</a:t>
            </a:r>
            <a:r>
              <a:rPr lang="ru-RU" sz="1400" spc="26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400" spc="26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режиме</a:t>
            </a:r>
            <a:r>
              <a:rPr lang="ru-RU" sz="1400" spc="26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«жар-пар»</a:t>
            </a:r>
            <a:r>
              <a:rPr lang="ru-RU" sz="1400" spc="26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</a:t>
            </a:r>
            <a:r>
              <a:rPr lang="ru-RU" sz="1400" spc="26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температуре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180</a:t>
            </a:r>
            <a:r>
              <a:rPr lang="ru-RU" sz="1400" spc="-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°С в</a:t>
            </a:r>
            <a:r>
              <a:rPr lang="ru-RU" sz="1400" spc="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течение</a:t>
            </a:r>
            <a:r>
              <a:rPr lang="ru-RU" sz="1400" spc="-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10-12 минут</a:t>
            </a:r>
            <a:r>
              <a:rPr lang="ru-RU" sz="1400" spc="-1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готовности.</a:t>
            </a: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endParaRPr lang="ru-RU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годности к потреблению и условия хранения. </a:t>
            </a: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реализации - 2 часа. Температура подачи + 65-75 °C.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400" i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Внешний вид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форма котлеты - овально-приплюснутая с заостренным концом</a:t>
            </a:r>
            <a:r>
              <a:rPr lang="ru-RU" sz="1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Консистенция: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сочная, пышная, однородная.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Цвет: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корочки - светло-коричневый, со включенными овощами.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Вкус-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меру соленый, мясной и овощей</a:t>
            </a:r>
            <a:endParaRPr lang="ru-KZ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Запах-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свойственный входящим в рецептуру продуктам</a:t>
            </a:r>
            <a:endParaRPr lang="ru-KZ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EE5717C-1EFD-4438-9FB0-01A9B2A85A8F}"/>
              </a:ext>
            </a:extLst>
          </p:cNvPr>
          <p:cNvSpPr txBox="1">
            <a:spLocks/>
          </p:cNvSpPr>
          <p:nvPr/>
        </p:nvSpPr>
        <p:spPr>
          <a:xfrm>
            <a:off x="532209" y="265077"/>
            <a:ext cx="8079581" cy="604455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технологической карты блюда (продолжение)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2922583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381" y="207241"/>
            <a:ext cx="8003232" cy="1008112"/>
          </a:xfrm>
        </p:spPr>
        <p:txBody>
          <a:bodyPr>
            <a:normAutofit fontScale="90000"/>
          </a:bodyPr>
          <a:lstStyle/>
          <a:p>
            <a:pPr algn="ctr" fontAlgn="base">
              <a:lnSpc>
                <a:spcPct val="100000"/>
              </a:lnSpc>
            </a:pPr>
            <a:br>
              <a:rPr lang="ru-RU" sz="1800" b="1" dirty="0">
                <a:solidFill>
                  <a:srgbClr val="002060"/>
                </a:solidFill>
              </a:rPr>
            </a:br>
            <a:br>
              <a:rPr lang="ru-RU" sz="1800" b="1" dirty="0">
                <a:solidFill>
                  <a:srgbClr val="002060"/>
                </a:solidFill>
              </a:rPr>
            </a:b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Ведомость контроля за выполнением норм пищевой продукции </a:t>
            </a:r>
            <a:r>
              <a:rPr lang="ru-RU" sz="16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за__________г</a:t>
            </a:r>
            <a:r>
              <a:rPr lang="ru-RU" sz="16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2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200" dirty="0"/>
            </a:br>
            <a:br>
              <a:rPr lang="ru-RU" sz="1200" dirty="0"/>
            </a:br>
            <a:endParaRPr lang="ru-RU" sz="1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868211"/>
              </p:ext>
            </p:extLst>
          </p:nvPr>
        </p:nvGraphicFramePr>
        <p:xfrm>
          <a:off x="457200" y="1196752"/>
          <a:ext cx="8229595" cy="3519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29321"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Наименование пищевой продукции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Норма пищевой продукции в граммах г (брутто) на 1 человека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Фактически выдано пищевой продукции в брутто по дням (всего), грамм на одного человека и (или) количество питающихся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Всего выдано пищевой продукции в брутто на 1 человека за 10 дней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среднем на 1 человека в день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Отклонение от нормы в % (+/-)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0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7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8522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Мясо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970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97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-3гр</a:t>
                      </a: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7239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376" y="252519"/>
            <a:ext cx="8147248" cy="1641364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2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Бракеражный журнал скоропортящейся пищевой продукции и полуфабрикатов </a:t>
            </a:r>
            <a:br>
              <a:rPr lang="kk-KZ" sz="20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Примечание:* Указываются факты списания, возврата пищевой продукции и иные.</a:t>
            </a:r>
            <a:br>
              <a:rPr lang="ru-RU" sz="1800" dirty="0">
                <a:solidFill>
                  <a:srgbClr val="002060"/>
                </a:solidFill>
              </a:rPr>
            </a:br>
            <a:br>
              <a:rPr lang="ru-RU" sz="2000" b="1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452954"/>
              </p:ext>
            </p:extLst>
          </p:nvPr>
        </p:nvGraphicFramePr>
        <p:xfrm>
          <a:off x="354360" y="1916832"/>
          <a:ext cx="8435280" cy="4324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marL="76835" marR="12573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и час,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поступления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продоволь-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ственного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сырья и пи-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щевой про-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дукции)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723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Наименова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ние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пищевой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продукции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10477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Количество посту-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пившего продоволь-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ственного сырья и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пищевой продукции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(в</a:t>
                      </a:r>
                      <a:r>
                        <a:rPr lang="kk-KZ" sz="1200" spc="-2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килограммах,</a:t>
                      </a:r>
                      <a:r>
                        <a:rPr lang="kk-KZ" sz="1200" spc="-3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лит-</a:t>
                      </a:r>
                      <a:r>
                        <a:rPr lang="kk-KZ" sz="1200" spc="-19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рах, штуках)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953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Результаты органо-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лептической оценки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поступившего про-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довольственного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сырья и пищевой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продукции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572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Конечный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срок реализа-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ции продо-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вольственно-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 сырья и пи-</a:t>
                      </a:r>
                      <a:r>
                        <a:rPr lang="kk-KZ" sz="1200" spc="-20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щевой про-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дукции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9144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и час факти-</a:t>
                      </a:r>
                      <a:r>
                        <a:rPr lang="kk-KZ" sz="1200" spc="-20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ческой реализа-</a:t>
                      </a:r>
                      <a:r>
                        <a:rPr lang="kk-KZ" sz="1200" spc="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ции продоволь-</a:t>
                      </a:r>
                      <a:r>
                        <a:rPr lang="kk-KZ" sz="1200" spc="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ственного сырья</a:t>
                      </a:r>
                      <a:r>
                        <a:rPr lang="kk-KZ" sz="1200" spc="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 пищевой про-</a:t>
                      </a:r>
                      <a:r>
                        <a:rPr lang="kk-KZ" sz="1200" spc="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дукции</a:t>
                      </a:r>
                      <a:r>
                        <a:rPr lang="kk-KZ" sz="1200" spc="-1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kk-KZ" sz="1200" spc="-1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дням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Ф.И.О.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78105" marR="99060">
                        <a:lnSpc>
                          <a:spcPct val="116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(при его</a:t>
                      </a:r>
                      <a:r>
                        <a:rPr lang="kk-KZ" sz="1200" spc="-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нали-</a:t>
                      </a:r>
                      <a:r>
                        <a:rPr lang="kk-KZ" sz="1200" spc="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чии)</a:t>
                      </a:r>
                      <a:r>
                        <a:rPr lang="kk-KZ" sz="1200" spc="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подпись</a:t>
                      </a:r>
                      <a:r>
                        <a:rPr lang="kk-KZ" sz="1200" spc="-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ответ-</a:t>
                      </a:r>
                      <a:r>
                        <a:rPr lang="kk-KZ" sz="1200" spc="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spc="-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ственно-</a:t>
                      </a:r>
                      <a:r>
                        <a:rPr lang="kk-KZ" sz="1200" spc="-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</a:t>
                      </a:r>
                      <a:r>
                        <a:rPr lang="kk-KZ" sz="1200" spc="-5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лица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977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(При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на-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78105" marR="117475">
                        <a:lnSpc>
                          <a:spcPct val="116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личии)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при-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меча</a:t>
                      </a:r>
                      <a:r>
                        <a:rPr lang="kk-KZ" sz="12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ние</a:t>
                      </a:r>
                      <a:r>
                        <a:rPr lang="kk-KZ" sz="1200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*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marL="7683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23.04.24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11-40час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Мясо говядина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кг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Замороженное, бледно-красного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цвета,без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посторонних запахов, нелипкое, жир белый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28.04.22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24.04. -10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25.04 -16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т.д.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554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7476"/>
            <a:ext cx="8147248" cy="1641364"/>
          </a:xfrm>
        </p:spPr>
        <p:txBody>
          <a:bodyPr>
            <a:normAutofit/>
          </a:bodyPr>
          <a:lstStyle/>
          <a:p>
            <a:pPr algn="r"/>
            <a:r>
              <a:rPr lang="ru-RU" sz="1600" b="0" i="0" u="none" strike="noStrike" spc="0" baseline="0" dirty="0">
                <a:solidFill>
                  <a:srgbClr val="002060"/>
                </a:solidFill>
                <a:latin typeface="TimesNewRomanPSMT"/>
              </a:rPr>
              <a:t>Приложение 5</a:t>
            </a:r>
            <a:br>
              <a:rPr lang="ru-RU" sz="1600" b="0" i="0" u="none" strike="noStrike" spc="0" baseline="0" dirty="0">
                <a:solidFill>
                  <a:srgbClr val="002060"/>
                </a:solidFill>
                <a:latin typeface="TimesNewRomanPSMT"/>
              </a:rPr>
            </a:br>
            <a:r>
              <a:rPr lang="ru-RU" sz="1600" b="0" i="0" u="none" strike="noStrike" spc="0" baseline="0" dirty="0">
                <a:solidFill>
                  <a:srgbClr val="002060"/>
                </a:solidFill>
                <a:latin typeface="TimesNewRomanPSMT"/>
              </a:rPr>
              <a:t>к Стандартам питания</a:t>
            </a:r>
            <a:br>
              <a:rPr lang="ru-RU" sz="1600" b="0" i="0" u="none" strike="noStrike" spc="0" baseline="0" dirty="0">
                <a:solidFill>
                  <a:srgbClr val="002060"/>
                </a:solidFill>
                <a:latin typeface="TimesNewRomanPSMT"/>
              </a:rPr>
            </a:br>
            <a:r>
              <a:rPr lang="ru-RU" sz="1600" b="0" i="0" u="none" strike="noStrike" spc="0" baseline="0" dirty="0">
                <a:solidFill>
                  <a:srgbClr val="002060"/>
                </a:solidFill>
                <a:latin typeface="TimesNewRomanPSMT"/>
              </a:rPr>
              <a:t>в организациях</a:t>
            </a:r>
            <a:br>
              <a:rPr lang="ru-RU" sz="1600" b="0" i="0" u="none" strike="noStrike" spc="0" baseline="0" dirty="0">
                <a:solidFill>
                  <a:srgbClr val="002060"/>
                </a:solidFill>
                <a:latin typeface="TimesNewRomanPSMT"/>
              </a:rPr>
            </a:br>
            <a:r>
              <a:rPr lang="ru-RU" sz="1600" i="0" u="none" strike="noStrike" spc="0" baseline="0" dirty="0">
                <a:solidFill>
                  <a:srgbClr val="002060"/>
                </a:solidFill>
                <a:latin typeface="TimesNewRomanPSMT"/>
              </a:rPr>
              <a:t>здравоохранения и образования</a:t>
            </a:r>
            <a:br>
              <a:rPr lang="ru-RU" sz="1600" b="1" i="0" u="none" strike="noStrike" spc="0" baseline="0" dirty="0">
                <a:solidFill>
                  <a:schemeClr val="tx1"/>
                </a:solidFill>
                <a:latin typeface="TimesNewRomanPSMT"/>
              </a:rPr>
            </a:br>
            <a:br>
              <a:rPr lang="ru-RU" sz="1600" b="1" i="0" u="none" strike="noStrike" spc="0" baseline="0" dirty="0">
                <a:solidFill>
                  <a:schemeClr val="tx1"/>
                </a:solidFill>
                <a:latin typeface="TimesNewRomanPSMT"/>
              </a:rPr>
            </a:br>
            <a:endParaRPr lang="ru-RU" sz="1600" b="1" spc="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054036"/>
              </p:ext>
            </p:extLst>
          </p:nvPr>
        </p:nvGraphicFramePr>
        <p:xfrm>
          <a:off x="457200" y="1988840"/>
          <a:ext cx="8229600" cy="4324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030778">
                <a:tc>
                  <a:txBody>
                    <a:bodyPr/>
                    <a:lstStyle/>
                    <a:p>
                      <a:pPr marL="76835" marR="12573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и час,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поступления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продоволь-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ственного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сырья и пи-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щевой про-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дукции)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723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име-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нова-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ние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пи-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77470" marR="117475">
                        <a:lnSpc>
                          <a:spcPct val="116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ще-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вой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про-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дук-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77470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ции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10477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Количество посту-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пившего продоволь-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ственного сырья и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пищевой продукции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(в</a:t>
                      </a:r>
                      <a:r>
                        <a:rPr lang="kk-KZ" sz="1200" spc="-2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килограммах,</a:t>
                      </a:r>
                      <a:r>
                        <a:rPr lang="kk-KZ" sz="1200" spc="-3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лит-</a:t>
                      </a:r>
                      <a:r>
                        <a:rPr lang="kk-KZ" sz="1200" spc="-19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рах, штуках)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953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Результаты органо-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лептической оценки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поступившего про-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довольственного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сырья и пищевой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продукции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572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Конечный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срок реализа-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ции продо-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вольственно-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 сырья и пи-</a:t>
                      </a:r>
                      <a:r>
                        <a:rPr lang="kk-KZ" sz="1200" spc="-20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щевой про-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дукции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9144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и час факти-</a:t>
                      </a:r>
                      <a:r>
                        <a:rPr lang="kk-KZ" sz="1200" spc="-20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ческой реализа-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ции продоволь-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ственного сырья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 пищевой про-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дукции</a:t>
                      </a:r>
                      <a:r>
                        <a:rPr lang="kk-KZ" sz="1200" spc="-1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kk-KZ" sz="1200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дням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Ф.И.О.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78105" marR="99060">
                        <a:lnSpc>
                          <a:spcPct val="116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(при его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нали-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чии)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подпись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ответ-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ственно-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</a:t>
                      </a:r>
                      <a:r>
                        <a:rPr lang="kk-KZ" sz="12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лица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977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(При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на-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78105" marR="117475">
                        <a:lnSpc>
                          <a:spcPct val="116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ли-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чии)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при-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ме-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78105" marR="76200">
                        <a:lnSpc>
                          <a:spcPct val="116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ние</a:t>
                      </a:r>
                      <a:r>
                        <a:rPr lang="kk-KZ" sz="1200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*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marL="7683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23.04.24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11-40час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Картофель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кг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Целый, средних размеров,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сухой,без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посторонних запахов, нелипкое, жир белый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28.04.22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24.04. -10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25.04 -16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т.д.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EEEF918-16CD-4DFC-9C9C-20ECB5CDD3C3}"/>
              </a:ext>
            </a:extLst>
          </p:cNvPr>
          <p:cNvSpPr txBox="1"/>
          <p:nvPr/>
        </p:nvSpPr>
        <p:spPr>
          <a:xfrm>
            <a:off x="2279374" y="2865063"/>
            <a:ext cx="45852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6F56F2-A5B9-C7EC-C579-3C2A6D7DC77F}"/>
              </a:ext>
            </a:extLst>
          </p:cNvPr>
          <p:cNvSpPr txBox="1"/>
          <p:nvPr/>
        </p:nvSpPr>
        <p:spPr>
          <a:xfrm>
            <a:off x="107504" y="1556792"/>
            <a:ext cx="89289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i="0" u="none" strike="noStrike" spc="0" baseline="0" dirty="0">
                <a:solidFill>
                  <a:srgbClr val="002060"/>
                </a:solidFill>
                <a:latin typeface="TimesNewRomanPSMT"/>
              </a:rPr>
              <a:t>Журнал учета и расхода поступающих пищевых продуктов и продовольственного сырья</a:t>
            </a:r>
            <a:endParaRPr lang="ru-KZ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64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532" y="116632"/>
            <a:ext cx="8733656" cy="792088"/>
          </a:xfrm>
        </p:spPr>
        <p:txBody>
          <a:bodyPr>
            <a:normAutofit fontScale="90000"/>
          </a:bodyPr>
          <a:lstStyle/>
          <a:p>
            <a:pPr algn="ctr"/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органолептической оценки качества блюд и кулинарных изделий на объектах общественного питания, обслуживающих и изготавливающих для организованных коллективов</a:t>
            </a: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1114391"/>
              </p:ext>
            </p:extLst>
          </p:nvPr>
        </p:nvGraphicFramePr>
        <p:xfrm>
          <a:off x="212780" y="908720"/>
          <a:ext cx="8913680" cy="4348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4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4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42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4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36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48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00200">
                <a:tc>
                  <a:txBody>
                    <a:bodyPr/>
                    <a:lstStyle/>
                    <a:p>
                      <a:pPr marL="76835" marR="10033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Дата, вре-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мя, изготовления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блюда, кулинарного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изделия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98425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</a:t>
                      </a:r>
                      <a:r>
                        <a:rPr lang="kk-KZ" sz="12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нование 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блюда,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кули-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нарного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изделия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740" marR="9525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Результаты органолептиче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ской оценки качества гото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вых блюд, кулинарных изделий, включая оценку их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степени</a:t>
                      </a:r>
                      <a:r>
                        <a:rPr lang="kk-KZ" sz="1200" spc="-1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готовности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9375" marR="13716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Разрешение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 реализа-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ции блюда,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кулинарно-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 изделия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(время)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010" marR="67945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Ответственный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исполнитель (фа-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милия,</a:t>
                      </a:r>
                      <a:r>
                        <a:rPr lang="kk-KZ" sz="1200" spc="-2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имя,</a:t>
                      </a:r>
                      <a:r>
                        <a:rPr lang="kk-KZ" sz="1200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отче-</a:t>
                      </a:r>
                      <a:r>
                        <a:rPr lang="kk-KZ" sz="1200" spc="-19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ство (при его на-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личии), долж-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ность)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010" marR="15240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Фамилия, имя,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отчество (при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его наличии),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подписи лиц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проводивших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бракераж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1280" marR="85090">
                        <a:lnSpc>
                          <a:spcPts val="115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Результаты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взвеши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вания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порционных</a:t>
                      </a:r>
                      <a:r>
                        <a:rPr lang="kk-KZ" sz="12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блюд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1915" marR="66675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</a:t>
                      </a:r>
                      <a:r>
                        <a:rPr lang="kk-KZ" sz="12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мечание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342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Понедельник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Завтрак 8-00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Каша рисовая молочная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Зерна разварены, вкус молока, в меру сладкая, без посторонних примесей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Разрешено 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Повар ____-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Медсестра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Соответствуют или расписать: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200,0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 т.д.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191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4C13CCB-EC8D-4119-97B3-97357F8E1A85}"/>
              </a:ext>
            </a:extLst>
          </p:cNvPr>
          <p:cNvSpPr txBox="1"/>
          <p:nvPr/>
        </p:nvSpPr>
        <p:spPr>
          <a:xfrm>
            <a:off x="251520" y="5373216"/>
            <a:ext cx="878497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i="1" u="none" strike="noStrike" baseline="0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При органолептической оценке блюд осуществляется </a:t>
            </a:r>
            <a:r>
              <a:rPr lang="ru-RU" sz="16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оценка блюд и кулинарных, </a:t>
            </a:r>
            <a:r>
              <a:rPr lang="ru-RU" sz="1600" b="0" i="0" u="none" strike="noStrike" baseline="0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некремовых</a:t>
            </a:r>
            <a:r>
              <a:rPr lang="ru-RU" sz="16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мучных кондитерских и хлебобулочных изделий по внешнему виду, консистенции, цвету, запаху и вкусу. После снятия пробы в журнале органолептической оценки блюд делается отметка о качестве приготовленного блюда, указывается время проведения бракеража, дается разрешение о возможности реализации каждого готового блюда отдельно после подписи в журнале.</a:t>
            </a:r>
          </a:p>
        </p:txBody>
      </p:sp>
    </p:spTree>
    <p:extLst>
      <p:ext uri="{BB962C8B-B14F-4D97-AF65-F5344CB8AC3E}">
        <p14:creationId xmlns:p14="http://schemas.microsoft.com/office/powerpoint/2010/main" val="4260134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B73BF-C264-CC12-3400-1FB8D0088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EBEAA13-E862-9245-7F34-6EBEB5D46859}"/>
              </a:ext>
            </a:extLst>
          </p:cNvPr>
          <p:cNvSpPr txBox="1"/>
          <p:nvPr/>
        </p:nvSpPr>
        <p:spPr>
          <a:xfrm>
            <a:off x="251520" y="2644170"/>
            <a:ext cx="28803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16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урнал подсчета пищевой и энергетической ценности пищевых рационов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ctr"/>
            <a:r>
              <a:rPr lang="ru-RU" sz="1600" b="1" i="0" u="none" strike="noStrike" dirty="0">
                <a:solidFill>
                  <a:srgbClr val="002060"/>
                </a:solidFill>
                <a:latin typeface="Times New Roman"/>
              </a:rPr>
              <a:t>Возраст 7-10 лет</a:t>
            </a:r>
          </a:p>
          <a:p>
            <a:pPr algn="ctr" fontAlgn="ctr"/>
            <a:r>
              <a:rPr lang="ru-RU" sz="1600" b="1" i="0" u="none" strike="noStrike" dirty="0">
                <a:solidFill>
                  <a:srgbClr val="002060"/>
                </a:solidFill>
                <a:latin typeface="Times New Roman"/>
              </a:rPr>
              <a:t>23 апреля 2024</a:t>
            </a:r>
          </a:p>
          <a:p>
            <a:pPr algn="ctr" fontAlgn="ctr"/>
            <a:endParaRPr lang="ru-RU" sz="1600" b="1" i="0" u="none" strike="noStrike" dirty="0">
              <a:solidFill>
                <a:srgbClr val="002060"/>
              </a:solidFill>
              <a:latin typeface="Times New Roman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A980B7C-2D03-44A0-BF51-64460309A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94896"/>
              </p:ext>
            </p:extLst>
          </p:nvPr>
        </p:nvGraphicFramePr>
        <p:xfrm>
          <a:off x="3131840" y="-144798"/>
          <a:ext cx="5688631" cy="7002798"/>
        </p:xfrm>
        <a:graphic>
          <a:graphicData uri="http://schemas.openxmlformats.org/drawingml/2006/table">
            <a:tbl>
              <a:tblPr/>
              <a:tblGrid>
                <a:gridCol w="288032">
                  <a:extLst>
                    <a:ext uri="{9D8B030D-6E8A-4147-A177-3AD203B41FA5}">
                      <a16:colId xmlns:a16="http://schemas.microsoft.com/office/drawing/2014/main" val="2979773982"/>
                    </a:ext>
                  </a:extLst>
                </a:gridCol>
                <a:gridCol w="2095042">
                  <a:extLst>
                    <a:ext uri="{9D8B030D-6E8A-4147-A177-3AD203B41FA5}">
                      <a16:colId xmlns:a16="http://schemas.microsoft.com/office/drawing/2014/main" val="426332263"/>
                    </a:ext>
                  </a:extLst>
                </a:gridCol>
                <a:gridCol w="550925">
                  <a:extLst>
                    <a:ext uri="{9D8B030D-6E8A-4147-A177-3AD203B41FA5}">
                      <a16:colId xmlns:a16="http://schemas.microsoft.com/office/drawing/2014/main" val="298402046"/>
                    </a:ext>
                  </a:extLst>
                </a:gridCol>
                <a:gridCol w="525302">
                  <a:extLst>
                    <a:ext uri="{9D8B030D-6E8A-4147-A177-3AD203B41FA5}">
                      <a16:colId xmlns:a16="http://schemas.microsoft.com/office/drawing/2014/main" val="1884556511"/>
                    </a:ext>
                  </a:extLst>
                </a:gridCol>
                <a:gridCol w="538114">
                  <a:extLst>
                    <a:ext uri="{9D8B030D-6E8A-4147-A177-3AD203B41FA5}">
                      <a16:colId xmlns:a16="http://schemas.microsoft.com/office/drawing/2014/main" val="131382505"/>
                    </a:ext>
                  </a:extLst>
                </a:gridCol>
                <a:gridCol w="512490">
                  <a:extLst>
                    <a:ext uri="{9D8B030D-6E8A-4147-A177-3AD203B41FA5}">
                      <a16:colId xmlns:a16="http://schemas.microsoft.com/office/drawing/2014/main" val="3518579114"/>
                    </a:ext>
                  </a:extLst>
                </a:gridCol>
                <a:gridCol w="563740">
                  <a:extLst>
                    <a:ext uri="{9D8B030D-6E8A-4147-A177-3AD203B41FA5}">
                      <a16:colId xmlns:a16="http://schemas.microsoft.com/office/drawing/2014/main" val="712772476"/>
                    </a:ext>
                  </a:extLst>
                </a:gridCol>
                <a:gridCol w="614986">
                  <a:extLst>
                    <a:ext uri="{9D8B030D-6E8A-4147-A177-3AD203B41FA5}">
                      <a16:colId xmlns:a16="http://schemas.microsoft.com/office/drawing/2014/main" val="997662019"/>
                    </a:ext>
                  </a:extLst>
                </a:gridCol>
              </a:tblGrid>
              <a:tr h="135687"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9618230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</a:t>
                      </a: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7-11 лет</a:t>
                      </a: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944579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блюда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Выход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суточной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062505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калор-ти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65174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81286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Завтрак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850930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Каша рисовая молочная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5439257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Запеканка из творога с изюмом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23454"/>
                  </a:ext>
                </a:extLst>
              </a:tr>
              <a:tr h="159082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Масло сливочное</a:t>
                      </a: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8149711"/>
                  </a:ext>
                </a:extLst>
              </a:tr>
              <a:tr h="159082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Сыр полутвердый</a:t>
                      </a: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34,4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5480427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Чай каркаде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8449185"/>
                  </a:ext>
                </a:extLst>
              </a:tr>
              <a:tr h="173118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 ржано-пшеничный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749629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930205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2-й завтрак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091428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Мандарины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8559545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Напиток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Витаминка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9675235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876647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Обед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165135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Салат с овощами и яблоками</a:t>
                      </a: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682670"/>
                  </a:ext>
                </a:extLst>
              </a:tr>
              <a:tr h="128202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Чечевичный суп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627034"/>
                  </a:ext>
                </a:extLst>
              </a:tr>
              <a:tr h="168439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Сырне из говядины</a:t>
                      </a: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0850207"/>
                  </a:ext>
                </a:extLst>
              </a:tr>
              <a:tr h="128202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Компот из ягод</a:t>
                      </a: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65802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 ржано-пшеничный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610451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677,8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12458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Полдник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2851216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Йогурт с пробиотиками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816687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Круасаны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084556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Напиток лимонный</a:t>
                      </a: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4278002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253229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Ужин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9096922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Ежики куриные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5305832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Соус сметаный с томатом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282495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Макароны с овощами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529139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Компот из сухофруктов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691445"/>
                  </a:ext>
                </a:extLst>
              </a:tr>
              <a:tr h="149723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 ржано-пшеничный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074845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540,8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480486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21-00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4420248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Молоко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000786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Хлебцы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713784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1073974"/>
                  </a:ext>
                </a:extLst>
              </a:tr>
              <a:tr h="13568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за день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20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367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435280" cy="1250595"/>
          </a:xfrm>
        </p:spPr>
        <p:txBody>
          <a:bodyPr>
            <a:normAutofit/>
          </a:bodyPr>
          <a:lstStyle/>
          <a:p>
            <a:pPr algn="ctr"/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Нормы физиологических потребностей в энергии и пищевых  веществах для различных групп  населения Республики Казахстан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744991"/>
              </p:ext>
            </p:extLst>
          </p:nvPr>
        </p:nvGraphicFramePr>
        <p:xfrm>
          <a:off x="631088" y="1988840"/>
          <a:ext cx="7776000" cy="2419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Возраст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(лет)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 ккал/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сут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Белки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Жиры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Углеводы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 к общей калорий-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ности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г/кг м.т.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 г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 к общей калорий-ности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 г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 к общей калорий-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ности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7-10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2100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2,03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315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11-14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2450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41159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15-18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2700 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1,32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6716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78D7F0F-64F6-43D2-9FE6-5FCA21A1C34D}"/>
              </a:ext>
            </a:extLst>
          </p:cNvPr>
          <p:cNvSpPr txBox="1"/>
          <p:nvPr/>
        </p:nvSpPr>
        <p:spPr>
          <a:xfrm>
            <a:off x="760748" y="5101550"/>
            <a:ext cx="7848872" cy="110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ПРИКАЗ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№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69-НҚ от 09.06.2023г.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Об утверждении методических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рекомендаций «Нормы физиологических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потребностей в энергии и пищевых веществах для различных групп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населения Республики Казахстан»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https://www.gov.kz/memleket/entities/ksek/documents/details/485484?lang=ru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>
            <a:normAutofit/>
          </a:bodyPr>
          <a:lstStyle/>
          <a:p>
            <a:pPr algn="ctr"/>
            <a:r>
              <a:rPr lang="kk-KZ" sz="2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«С – витаминизации»</a:t>
            </a:r>
            <a:br>
              <a:rPr lang="ru-RU" sz="2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spc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476115"/>
              </p:ext>
            </p:extLst>
          </p:nvPr>
        </p:nvGraphicFramePr>
        <p:xfrm>
          <a:off x="433790" y="2143116"/>
          <a:ext cx="8229600" cy="2702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49501">
                <a:tc>
                  <a:txBody>
                    <a:bodyPr/>
                    <a:lstStyle/>
                    <a:p>
                      <a:pPr marL="76835" marR="13906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 и час приготов</a:t>
                      </a:r>
                      <a:r>
                        <a:rPr lang="kk-KZ" sz="18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ления</a:t>
                      </a:r>
                      <a:r>
                        <a:rPr lang="kk-KZ" sz="18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блюда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20828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Наименова-</a:t>
                      </a:r>
                      <a:r>
                        <a:rPr lang="kk-KZ" sz="18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ние</a:t>
                      </a:r>
                      <a:r>
                        <a:rPr lang="kk-KZ" sz="1800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блюда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18097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Общее</a:t>
                      </a:r>
                      <a:r>
                        <a:rPr lang="kk-KZ" sz="1800" spc="-4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</a:t>
                      </a:r>
                      <a:r>
                        <a:rPr lang="kk-KZ" sz="1800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добавлен-</a:t>
                      </a:r>
                      <a:r>
                        <a:rPr lang="kk-KZ" sz="1800" spc="-19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ного</a:t>
                      </a:r>
                      <a:r>
                        <a:rPr lang="kk-KZ" sz="18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витамина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1333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Содержание витамина «С» в</a:t>
                      </a:r>
                      <a:r>
                        <a:rPr lang="kk-KZ" sz="1800" spc="-20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одной</a:t>
                      </a:r>
                      <a:r>
                        <a:rPr lang="kk-KZ" sz="18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порции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740" marR="3111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Подпись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ответ-</a:t>
                      </a:r>
                      <a:r>
                        <a:rPr lang="kk-KZ" sz="18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ственного</a:t>
                      </a:r>
                      <a:r>
                        <a:rPr lang="kk-KZ" sz="1800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лица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003">
                <a:tc>
                  <a:txBody>
                    <a:bodyPr/>
                    <a:lstStyle/>
                    <a:p>
                      <a:pPr marL="768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7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91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22.06.24, 12-30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Компот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 г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0,016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0697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817" y="429123"/>
            <a:ext cx="8435280" cy="1560806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ru-RU" sz="12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результатов осмотра работников пищеблока</a:t>
            </a:r>
            <a:br>
              <a:rPr lang="ru-RU" sz="27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0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200" dirty="0"/>
            </a:br>
            <a:r>
              <a:rPr lang="ru-RU" sz="1200" dirty="0"/>
              <a:t> 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DE47E2-E463-41B5-B631-D160D9D03B99}"/>
              </a:ext>
            </a:extLst>
          </p:cNvPr>
          <p:cNvSpPr txBox="1"/>
          <p:nvPr/>
        </p:nvSpPr>
        <p:spPr>
          <a:xfrm>
            <a:off x="539552" y="5167370"/>
            <a:ext cx="74888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 З- здоров, Б- болен, ОР- отстранен от работы, С - санирован, О -отпуск, В -выходной</a:t>
            </a:r>
            <a:br>
              <a:rPr lang="ru-RU" sz="18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graphicFrame>
        <p:nvGraphicFramePr>
          <p:cNvPr id="6" name="Объект 3">
            <a:extLst>
              <a:ext uri="{FF2B5EF4-FFF2-40B4-BE49-F238E27FC236}">
                <a16:creationId xmlns:a16="http://schemas.microsoft.com/office/drawing/2014/main" id="{53A79120-12A7-4E07-B187-C16AD31F1B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3492085"/>
              </p:ext>
            </p:extLst>
          </p:nvPr>
        </p:nvGraphicFramePr>
        <p:xfrm>
          <a:off x="-122837" y="1333014"/>
          <a:ext cx="8987053" cy="3392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2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1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66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57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7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32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40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7907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907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3655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3655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1739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898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57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879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8656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23630">
                <a:tc rowSpan="2"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0010" marR="8001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Фамилия, имя, отчество (при его наличии)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6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 / дни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8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*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17… 30</a:t>
                      </a:r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630">
                <a:tc>
                  <a:txBody>
                    <a:bodyPr/>
                    <a:lstStyle/>
                    <a:p>
                      <a:r>
                        <a:rPr lang="ru-RU" sz="1500" dirty="0"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0010" marR="8001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Беляева</a:t>
                      </a:r>
                      <a:r>
                        <a:rPr lang="ru-RU" sz="14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повар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630">
                <a:tc>
                  <a:txBody>
                    <a:bodyPr/>
                    <a:lstStyle/>
                    <a:p>
                      <a:r>
                        <a:rPr lang="ru-RU" sz="1500" dirty="0"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0010" marR="8001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Хайдарова С. 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Раздатчица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490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CCD26-77DC-44A2-98E3-92E77DD53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0"/>
            <a:ext cx="8363272" cy="86409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учета температур холодильного оборудования</a:t>
            </a:r>
            <a:br>
              <a:rPr lang="ru-RU" sz="28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sz="2800" b="1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258EA2D-8BF2-4B96-97BA-5E60381C70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1456492"/>
              </p:ext>
            </p:extLst>
          </p:nvPr>
        </p:nvGraphicFramePr>
        <p:xfrm>
          <a:off x="323528" y="885606"/>
          <a:ext cx="8229600" cy="2282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47846170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92213435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69802139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51171347"/>
                    </a:ext>
                  </a:extLst>
                </a:gridCol>
              </a:tblGrid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Утро (7-00)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Вечер (19-00)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Примечание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019768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23.04.2024г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+ 3℃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+5℃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020727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24.04.2024 г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+9℃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Вызван мастер по холодильному оборудованию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465267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DD7C6A8-650E-44D5-94FC-9B40FD652497}"/>
              </a:ext>
            </a:extLst>
          </p:cNvPr>
          <p:cNvSpPr txBox="1"/>
          <p:nvPr/>
        </p:nvSpPr>
        <p:spPr>
          <a:xfrm>
            <a:off x="473759" y="50262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Холодильник №1</a:t>
            </a:r>
            <a:endParaRPr lang="ru-K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AD44D0-0141-4BB4-B337-3741CE9FD404}"/>
              </a:ext>
            </a:extLst>
          </p:cNvPr>
          <p:cNvSpPr txBox="1"/>
          <p:nvPr/>
        </p:nvSpPr>
        <p:spPr>
          <a:xfrm>
            <a:off x="323528" y="3168158"/>
            <a:ext cx="8172908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9475" algn="l"/>
              </a:tabLst>
              <a:defRPr/>
            </a:pPr>
            <a:endParaRPr kumimoji="0" lang="kk-KZ" sz="18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9475" algn="l"/>
              </a:tabLst>
              <a:defRPr/>
            </a:pPr>
            <a:r>
              <a:rPr kumimoji="0" lang="kk-KZ" sz="20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Холодильное оборудование, холодильные камеры оснащаются термометрами или средствами автоматического контроля и </a:t>
            </a:r>
            <a:r>
              <a:rPr kumimoji="0" lang="kk-KZ" sz="200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температурного режима хранения пищевой продукции.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9475" algn="l"/>
              </a:tabLst>
              <a:defRPr/>
            </a:pPr>
            <a:endParaRPr kumimoji="0" lang="ru-RU" sz="200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Для контроля соблюдения условий хранения пищевой продукции, установленных изготовителем, проводится ежедневный контроль за </a:t>
            </a:r>
            <a:r>
              <a:rPr kumimoji="0" lang="kk-KZ" sz="200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температурно-влажностным режимом</a:t>
            </a:r>
            <a:r>
              <a:rPr kumimoji="0" lang="kk-KZ" sz="20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хранения пищевой продукции в холодильном оборудовании, холодильных камерах и складских помещениях, с регистрацией </a:t>
            </a:r>
            <a:r>
              <a:rPr kumimoji="0" lang="kk-KZ" sz="200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 учетной документации объекта на бумажных и (или) электронных носителях информации</a:t>
            </a:r>
            <a:r>
              <a:rPr kumimoji="0" lang="kk-KZ" sz="20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sz="200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02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98178"/>
          </a:xfrm>
        </p:spPr>
        <p:txBody>
          <a:bodyPr>
            <a:normAutofit/>
          </a:bodyPr>
          <a:lstStyle/>
          <a:p>
            <a:pPr algn="r"/>
            <a:r>
              <a:rPr lang="ru-RU" sz="1400" b="0" i="0" u="none" strike="noStrike" spc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2</a:t>
            </a:r>
            <a:br>
              <a:rPr lang="ru-RU" sz="1400" b="0" i="0" u="none" strike="noStrike" spc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0" i="0" u="none" strike="noStrike" spc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Стандартам питания</a:t>
            </a:r>
            <a:br>
              <a:rPr lang="ru-RU" sz="1400" b="0" i="0" u="none" strike="noStrike" spc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0" i="0" u="none" strike="noStrike" spc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организациях</a:t>
            </a:r>
            <a:br>
              <a:rPr lang="ru-RU" sz="1400" b="0" i="0" u="none" strike="noStrike" spc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0" i="0" u="none" strike="noStrike" spc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 и образования</a:t>
            </a:r>
            <a:br>
              <a:rPr lang="ru-RU" sz="1400" b="0" i="0" u="none" strike="noStrike" spc="0" baseline="0" dirty="0">
                <a:cs typeface="Times New Roman" panose="02020603050405020304" pitchFamily="18" charset="0"/>
              </a:rPr>
            </a:br>
            <a:br>
              <a:rPr lang="ru-RU" sz="1400" b="0" i="0" u="none" strike="noStrike" spc="0" baseline="0" dirty="0">
                <a:cs typeface="Times New Roman" panose="02020603050405020304" pitchFamily="18" charset="0"/>
              </a:rPr>
            </a:br>
            <a:endParaRPr lang="ru-RU" sz="1800" u="sng" spc="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C49C0F7-4460-4BFD-91ED-71F9B537F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976" y="908720"/>
            <a:ext cx="8034064" cy="403244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spc="0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 по организации питания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приказ по организации питания в организации образования;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журнал ежедневного учета воспитанников/учащихся, получающих бесплатное горячее питание, в том числе с особыми диетическими потребностями;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перспективное четырехнедельное сезонное меню;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ежедневное меню;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меню-раскладка;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технологические</a:t>
            </a: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карты на блюда и изделия;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ведомость контроля за выполнением норм питания;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800" b="1" i="0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бракеражный</a:t>
            </a: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 скоропортящейся пищевой продукции и полуфабрикатов;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9) журнал органолептической оценки качества блюд и кулинарных изделий;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10) журнал подсчета пищевой и энергетической ценности пищевых рационов;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11) журнал "С-витаминизации";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12) журнал результатов осмотра работников пищеблока;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13) журнал учета температур холодильного оборудования;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14) журнал учета работы бактерицидной лампы;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8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15) журнал учета и контроля проведения генеральной уборки пищеблок</a:t>
            </a:r>
            <a:r>
              <a:rPr lang="ru-RU" sz="18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KZ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39B19F2-3892-4397-8944-DDC3514E0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учета работы бактерицидной лампы</a:t>
            </a:r>
            <a:br>
              <a:rPr lang="ru-RU" dirty="0"/>
            </a:br>
            <a:endParaRPr lang="ru-KZ" dirty="0"/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FDE7E429-B490-4CAF-A4B9-C34D38780E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0924949"/>
              </p:ext>
            </p:extLst>
          </p:nvPr>
        </p:nvGraphicFramePr>
        <p:xfrm>
          <a:off x="395536" y="1993900"/>
          <a:ext cx="8176957" cy="335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485">
                  <a:extLst>
                    <a:ext uri="{9D8B030D-6E8A-4147-A177-3AD203B41FA5}">
                      <a16:colId xmlns:a16="http://schemas.microsoft.com/office/drawing/2014/main" val="413487078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390575387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2436838393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3351430974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94132389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4152885428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60121469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2005758229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173634369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117315610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Месяц, день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бактерицидных ламп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Генеральная уборка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Текущая уборка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Подпись </a:t>
                      </a:r>
                      <a:r>
                        <a:rPr lang="kk-KZ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ответ-</a:t>
                      </a:r>
                      <a:r>
                        <a:rPr lang="kk-KZ" sz="16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ственного</a:t>
                      </a:r>
                      <a:r>
                        <a:rPr lang="kk-KZ" sz="1600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лица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часов работы (итоговая)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919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Вкл.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Выкл.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Вкл.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Выкл.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(с начала эксплуатации)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месяц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год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9625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11.10.2024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№1, 2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8.00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7765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12.10.2024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№1, 2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8.45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8337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4458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026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B117F-33EB-4E25-84E7-1B8D92E49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учета и контроля проведения генеральной уборки пищеблока</a:t>
            </a:r>
            <a:br>
              <a:rPr lang="ru-KZ" b="1" dirty="0"/>
            </a:br>
            <a:endParaRPr lang="ru-KZ" b="1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310062C3-803B-4448-BFE5-17DE78B16A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269368"/>
              </p:ext>
            </p:extLst>
          </p:nvPr>
        </p:nvGraphicFramePr>
        <p:xfrm>
          <a:off x="506413" y="2517140"/>
          <a:ext cx="806608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347">
                  <a:extLst>
                    <a:ext uri="{9D8B030D-6E8A-4147-A177-3AD203B41FA5}">
                      <a16:colId xmlns:a16="http://schemas.microsoft.com/office/drawing/2014/main" val="2142450493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741333925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1453562785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633656819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2824876020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403543490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Месяц, день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Генеральная уборка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Текущая уборка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Подпись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ответ-</a:t>
                      </a:r>
                      <a:r>
                        <a:rPr lang="kk-KZ" sz="1800" spc="-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ственного</a:t>
                      </a:r>
                      <a:r>
                        <a:rPr lang="kk-KZ" sz="1800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лица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36840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Дез. средство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Дез. средство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78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марта 2025 г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Дез-хлор 0,015%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18.00-19.00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7180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марта 2025 г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Дез-хлор 0,015%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18.30-19.00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1879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33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0514C6-B435-4546-8994-7D550E732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09" y="251276"/>
            <a:ext cx="8504287" cy="38761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озврат продуктов и готовых блюд поставщику</a:t>
            </a:r>
            <a:endParaRPr lang="ru-KZ" sz="3200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CA82B55-DBBD-44D4-B395-73F7ADE588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852029"/>
              </p:ext>
            </p:extLst>
          </p:nvPr>
        </p:nvGraphicFramePr>
        <p:xfrm>
          <a:off x="502192" y="2603767"/>
          <a:ext cx="8066087" cy="4037922"/>
        </p:xfrm>
        <a:graphic>
          <a:graphicData uri="http://schemas.openxmlformats.org/drawingml/2006/table">
            <a:tbl>
              <a:tblPr/>
              <a:tblGrid>
                <a:gridCol w="444970">
                  <a:extLst>
                    <a:ext uri="{9D8B030D-6E8A-4147-A177-3AD203B41FA5}">
                      <a16:colId xmlns:a16="http://schemas.microsoft.com/office/drawing/2014/main" val="1224399175"/>
                    </a:ext>
                  </a:extLst>
                </a:gridCol>
                <a:gridCol w="1104558">
                  <a:extLst>
                    <a:ext uri="{9D8B030D-6E8A-4147-A177-3AD203B41FA5}">
                      <a16:colId xmlns:a16="http://schemas.microsoft.com/office/drawing/2014/main" val="163213201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333606315"/>
                    </a:ext>
                  </a:extLst>
                </a:gridCol>
                <a:gridCol w="1269062">
                  <a:extLst>
                    <a:ext uri="{9D8B030D-6E8A-4147-A177-3AD203B41FA5}">
                      <a16:colId xmlns:a16="http://schemas.microsoft.com/office/drawing/2014/main" val="998654000"/>
                    </a:ext>
                  </a:extLst>
                </a:gridCol>
                <a:gridCol w="891178">
                  <a:extLst>
                    <a:ext uri="{9D8B030D-6E8A-4147-A177-3AD203B41FA5}">
                      <a16:colId xmlns:a16="http://schemas.microsoft.com/office/drawing/2014/main" val="4165603917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981759739"/>
                    </a:ext>
                  </a:extLst>
                </a:gridCol>
                <a:gridCol w="802889">
                  <a:extLst>
                    <a:ext uri="{9D8B030D-6E8A-4147-A177-3AD203B41FA5}">
                      <a16:colId xmlns:a16="http://schemas.microsoft.com/office/drawing/2014/main" val="875198071"/>
                    </a:ext>
                  </a:extLst>
                </a:gridCol>
                <a:gridCol w="817126">
                  <a:extLst>
                    <a:ext uri="{9D8B030D-6E8A-4147-A177-3AD203B41FA5}">
                      <a16:colId xmlns:a16="http://schemas.microsoft.com/office/drawing/2014/main" val="3334209185"/>
                    </a:ext>
                  </a:extLst>
                </a:gridCol>
              </a:tblGrid>
              <a:tr h="33494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продукта/блюда, объем/количество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выявления факта недоброкачественности, несоответствия требуемым параметрам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Причина возврата/замены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возврата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замены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Подпись ответственного лица за организацию питания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Подпись экспедитора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8612050"/>
                  </a:ext>
                </a:extLst>
              </a:tr>
              <a:tr h="466005"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24.04.2025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мясо говядина 1 категории, свежее, 10 кг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24.04.2024, 10.00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мясо обветенное, темного цвета, запах несвежего мяса, липкое на ощупь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24.04.2024, 10.10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24.04.2025, 15.00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1868555"/>
                  </a:ext>
                </a:extLst>
              </a:tr>
              <a:tr h="932009"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26.04.2025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Котлета из говядина, 80 г, 30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26.04.2024, 12.00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 посторонний запах, несвойственный мясным котлетам, при разломе котлеты внутри мясо розового цвета, что говорит о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недоготовленности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блюда 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26.04.2024, 12.15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26.04.2024, 13.30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18152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670B0A7-3552-4518-A78A-44A3F39496C8}"/>
              </a:ext>
            </a:extLst>
          </p:cNvPr>
          <p:cNvSpPr txBox="1"/>
          <p:nvPr/>
        </p:nvSpPr>
        <p:spPr>
          <a:xfrm>
            <a:off x="6084168" y="1942761"/>
            <a:ext cx="28803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11</a:t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Стандартам питания</a:t>
            </a:r>
            <a:r>
              <a:rPr lang="en-US" sz="12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организациях</a:t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 и образования</a:t>
            </a:r>
            <a:endParaRPr lang="ru-KZ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F0A6CE-D177-4F46-BDCF-0982DBB5C30F}"/>
              </a:ext>
            </a:extLst>
          </p:cNvPr>
          <p:cNvSpPr txBox="1"/>
          <p:nvPr/>
        </p:nvSpPr>
        <p:spPr>
          <a:xfrm>
            <a:off x="502192" y="690661"/>
            <a:ext cx="81095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</a:t>
            </a:r>
            <a:r>
              <a:rPr lang="ru-RU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установления фактов недоброкачественности, несоответствия требуемым параметрам осуществляется возврат готовых блюд поставщику, замена обеспечивается не позднее двух часов с момента возврата, факт возврата и замены регистрируется в журнале возврата и замены готовой продукции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380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" name="Прямоугольник 1"/>
          <p:cNvSpPr>
            <a:spLocks noChangeAspect="1" noChangeArrowheads="1"/>
          </p:cNvSpPr>
          <p:nvPr/>
        </p:nvSpPr>
        <p:spPr bwMode="auto">
          <a:xfrm>
            <a:off x="0" y="457200"/>
            <a:ext cx="307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14413" y="116632"/>
            <a:ext cx="6715173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i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i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Специалист по школьному питанию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Казахской Академии питания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Уливанова</a:t>
            </a: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В.Г.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8E136-E65C-4168-8435-AE3D9A40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536" y="188641"/>
            <a:ext cx="8079581" cy="792088"/>
          </a:xfrm>
        </p:spPr>
        <p:txBody>
          <a:bodyPr>
            <a:normAutofit/>
          </a:bodyPr>
          <a:lstStyle/>
          <a:p>
            <a:r>
              <a:rPr lang="ru-RU" sz="3600" b="1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питания предусматривает</a:t>
            </a:r>
            <a:endParaRPr lang="ru-K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F1E707-DEFF-4ABE-9A32-9089365FD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536" y="1088740"/>
            <a:ext cx="8065294" cy="4680520"/>
          </a:xfrm>
        </p:spPr>
        <p:txBody>
          <a:bodyPr>
            <a:normAutofit fontScale="85000" lnSpcReduction="20000"/>
          </a:bodyPr>
          <a:lstStyle/>
          <a:p>
            <a:pPr marL="0" indent="358775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sz="2400" b="1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lang="ru-RU" sz="2400" b="0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организации питания в учреждении образования</a:t>
            </a:r>
          </a:p>
          <a:p>
            <a:pPr marL="0" indent="358775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sz="2400" b="1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учета </a:t>
            </a:r>
            <a:r>
              <a:rPr lang="ru-RU" sz="2400" b="0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учащихся/воспитанников, в том числе с особыми диетическими потребностями, обеспечиваемых горячим питанием за счет бюджетных средств, за собственные или другие привлеченные средства (</a:t>
            </a:r>
            <a:r>
              <a:rPr lang="ru-RU" sz="2400" b="1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учета учащихся, получающих питание)</a:t>
            </a:r>
            <a:r>
              <a:rPr lang="ru-RU" sz="2400" b="0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358775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sz="2400" b="1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списка </a:t>
            </a:r>
            <a:r>
              <a:rPr lang="ru-RU" sz="2400" b="0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учащихся/воспитанников, получающих питание, в том числе имеющих особые диетические потребности, осуществляется классным руководителем (воспитателем), либо лицом, его заменяющим, который ежедневно предоставляет соответствующую информацию </a:t>
            </a:r>
            <a:r>
              <a:rPr lang="ru-RU" sz="2400" b="1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свода ответственному лицу </a:t>
            </a:r>
            <a:r>
              <a:rPr lang="ru-RU" sz="2400" b="0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дальнейшей организации питания.</a:t>
            </a:r>
          </a:p>
          <a:p>
            <a:pPr marL="0" indent="358775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sz="2400" b="1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Ответственное лицо </a:t>
            </a:r>
            <a:r>
              <a:rPr lang="ru-RU" sz="2400" b="0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организацию питания назначается </a:t>
            </a:r>
            <a:r>
              <a:rPr lang="ru-RU" sz="2400" b="1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руководителя организации образования</a:t>
            </a:r>
            <a:r>
              <a:rPr lang="ru-RU" sz="2400" b="0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осуществляет координацию и контроль</a:t>
            </a:r>
            <a:endParaRPr lang="ru-KZ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78048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8E136-E65C-4168-8435-AE3D9A40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24" y="188640"/>
            <a:ext cx="8720111" cy="87017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b="1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ерспективное четырехнедельное сезонное меню</a:t>
            </a:r>
            <a:endParaRPr lang="ru-KZ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700CE4-66F3-4D78-AF6B-584E4F57537D}"/>
              </a:ext>
            </a:extLst>
          </p:cNvPr>
          <p:cNvSpPr txBox="1"/>
          <p:nvPr/>
        </p:nvSpPr>
        <p:spPr>
          <a:xfrm>
            <a:off x="500062" y="1461025"/>
            <a:ext cx="8327553" cy="3935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2400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ru-RU" sz="2400" b="0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содержащий набор блюд, выход (массу) их порций для разных возрастов, учитывает особые диетические потребности учащихся/воспитанников, сезонность (зима-весна, лето-осень), пищевую, энергетическую ценность и потребность в основных витаминах и микроэлементах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каждому перспективному меню должны быть приложены технологические карточки на каждое блюдо/напиток с закладкой продуктов и выходом блюда для каждой возрастной группы.</a:t>
            </a:r>
          </a:p>
          <a:p>
            <a:pPr lvl="0">
              <a:lnSpc>
                <a:spcPct val="150000"/>
              </a:lnSpc>
            </a:pP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206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942BA156-F8B5-45A2-9293-FCEF424C9B77}"/>
              </a:ext>
            </a:extLst>
          </p:cNvPr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3964306931"/>
              </p:ext>
            </p:extLst>
          </p:nvPr>
        </p:nvGraphicFramePr>
        <p:xfrm>
          <a:off x="102475" y="534491"/>
          <a:ext cx="8939050" cy="6192305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437077">
                  <a:extLst>
                    <a:ext uri="{9D8B030D-6E8A-4147-A177-3AD203B41FA5}">
                      <a16:colId xmlns:a16="http://schemas.microsoft.com/office/drawing/2014/main" val="1692583390"/>
                    </a:ext>
                  </a:extLst>
                </a:gridCol>
                <a:gridCol w="1586810">
                  <a:extLst>
                    <a:ext uri="{9D8B030D-6E8A-4147-A177-3AD203B41FA5}">
                      <a16:colId xmlns:a16="http://schemas.microsoft.com/office/drawing/2014/main" val="1842110099"/>
                    </a:ext>
                  </a:extLst>
                </a:gridCol>
                <a:gridCol w="522293">
                  <a:extLst>
                    <a:ext uri="{9D8B030D-6E8A-4147-A177-3AD203B41FA5}">
                      <a16:colId xmlns:a16="http://schemas.microsoft.com/office/drawing/2014/main" val="3419066079"/>
                    </a:ext>
                  </a:extLst>
                </a:gridCol>
                <a:gridCol w="391720">
                  <a:extLst>
                    <a:ext uri="{9D8B030D-6E8A-4147-A177-3AD203B41FA5}">
                      <a16:colId xmlns:a16="http://schemas.microsoft.com/office/drawing/2014/main" val="72254869"/>
                    </a:ext>
                  </a:extLst>
                </a:gridCol>
                <a:gridCol w="443950">
                  <a:extLst>
                    <a:ext uri="{9D8B030D-6E8A-4147-A177-3AD203B41FA5}">
                      <a16:colId xmlns:a16="http://schemas.microsoft.com/office/drawing/2014/main" val="4073677047"/>
                    </a:ext>
                  </a:extLst>
                </a:gridCol>
                <a:gridCol w="404777">
                  <a:extLst>
                    <a:ext uri="{9D8B030D-6E8A-4147-A177-3AD203B41FA5}">
                      <a16:colId xmlns:a16="http://schemas.microsoft.com/office/drawing/2014/main" val="3575072676"/>
                    </a:ext>
                  </a:extLst>
                </a:gridCol>
                <a:gridCol w="470063">
                  <a:extLst>
                    <a:ext uri="{9D8B030D-6E8A-4147-A177-3AD203B41FA5}">
                      <a16:colId xmlns:a16="http://schemas.microsoft.com/office/drawing/2014/main" val="2541410513"/>
                    </a:ext>
                  </a:extLst>
                </a:gridCol>
                <a:gridCol w="470063">
                  <a:extLst>
                    <a:ext uri="{9D8B030D-6E8A-4147-A177-3AD203B41FA5}">
                      <a16:colId xmlns:a16="http://schemas.microsoft.com/office/drawing/2014/main" val="2084369238"/>
                    </a:ext>
                  </a:extLst>
                </a:gridCol>
                <a:gridCol w="443950">
                  <a:extLst>
                    <a:ext uri="{9D8B030D-6E8A-4147-A177-3AD203B41FA5}">
                      <a16:colId xmlns:a16="http://schemas.microsoft.com/office/drawing/2014/main" val="3438957477"/>
                    </a:ext>
                  </a:extLst>
                </a:gridCol>
                <a:gridCol w="569300">
                  <a:extLst>
                    <a:ext uri="{9D8B030D-6E8A-4147-A177-3AD203B41FA5}">
                      <a16:colId xmlns:a16="http://schemas.microsoft.com/office/drawing/2014/main" val="2091836926"/>
                    </a:ext>
                  </a:extLst>
                </a:gridCol>
                <a:gridCol w="430892">
                  <a:extLst>
                    <a:ext uri="{9D8B030D-6E8A-4147-A177-3AD203B41FA5}">
                      <a16:colId xmlns:a16="http://schemas.microsoft.com/office/drawing/2014/main" val="3142888901"/>
                    </a:ext>
                  </a:extLst>
                </a:gridCol>
                <a:gridCol w="457006">
                  <a:extLst>
                    <a:ext uri="{9D8B030D-6E8A-4147-A177-3AD203B41FA5}">
                      <a16:colId xmlns:a16="http://schemas.microsoft.com/office/drawing/2014/main" val="3862062088"/>
                    </a:ext>
                  </a:extLst>
                </a:gridCol>
                <a:gridCol w="505920">
                  <a:extLst>
                    <a:ext uri="{9D8B030D-6E8A-4147-A177-3AD203B41FA5}">
                      <a16:colId xmlns:a16="http://schemas.microsoft.com/office/drawing/2014/main" val="1243252511"/>
                    </a:ext>
                  </a:extLst>
                </a:gridCol>
                <a:gridCol w="395036">
                  <a:extLst>
                    <a:ext uri="{9D8B030D-6E8A-4147-A177-3AD203B41FA5}">
                      <a16:colId xmlns:a16="http://schemas.microsoft.com/office/drawing/2014/main" val="4236605981"/>
                    </a:ext>
                  </a:extLst>
                </a:gridCol>
                <a:gridCol w="443950">
                  <a:extLst>
                    <a:ext uri="{9D8B030D-6E8A-4147-A177-3AD203B41FA5}">
                      <a16:colId xmlns:a16="http://schemas.microsoft.com/office/drawing/2014/main" val="2699491325"/>
                    </a:ext>
                  </a:extLst>
                </a:gridCol>
                <a:gridCol w="417835">
                  <a:extLst>
                    <a:ext uri="{9D8B030D-6E8A-4147-A177-3AD203B41FA5}">
                      <a16:colId xmlns:a16="http://schemas.microsoft.com/office/drawing/2014/main" val="2579176724"/>
                    </a:ext>
                  </a:extLst>
                </a:gridCol>
                <a:gridCol w="548408">
                  <a:extLst>
                    <a:ext uri="{9D8B030D-6E8A-4147-A177-3AD203B41FA5}">
                      <a16:colId xmlns:a16="http://schemas.microsoft.com/office/drawing/2014/main" val="2935792355"/>
                    </a:ext>
                  </a:extLst>
                </a:gridCol>
              </a:tblGrid>
              <a:tr h="65152">
                <a:tc gridSpan="17"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неделя 1 день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 неделя 1 день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8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ru-RU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Возраст 7-10 лет 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Возраст 7-10 лет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ru-RU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Возраст 11-14 лет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Возраст 11-14 лет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ru-RU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Возраст 15-18 лет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Возраст 15-18 лет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43146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ТК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блюда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Выход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Выход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Выход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192155"/>
                  </a:ext>
                </a:extLst>
              </a:tr>
              <a:tr h="14115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433408"/>
                  </a:ext>
                </a:extLst>
              </a:tr>
              <a:tr h="93223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388463"/>
                  </a:ext>
                </a:extLst>
              </a:tr>
              <a:tr h="28230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Нарезка из помидоров и огурцов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886870"/>
                  </a:ext>
                </a:extLst>
              </a:tr>
              <a:tr h="28230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31,32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Рулет мясной с луком и яйцом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756196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Рагу овощное с фасолью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19,65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176,32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553723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Напиток из шиповника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8436459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110-1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Йогурт б/с 1,5%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820226"/>
                  </a:ext>
                </a:extLst>
              </a:tr>
              <a:tr h="14115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Груша</a:t>
                      </a:r>
                    </a:p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2261533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116-117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 пшенично-ржаной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285483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446,5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27,56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72,91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656,3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27,62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667,02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205361"/>
                  </a:ext>
                </a:extLst>
              </a:tr>
              <a:tr h="171319"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 %</a:t>
                      </a:r>
                    </a:p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02292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654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Витамины</a:t>
                      </a:r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B1,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В2,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В6,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В9,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В12,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844392"/>
                  </a:ext>
                </a:extLst>
              </a:tr>
              <a:tr h="217433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 лет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592,6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984311"/>
                  </a:ext>
                </a:extLst>
              </a:tr>
              <a:tr h="248424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11-14 лет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783,9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356682"/>
                  </a:ext>
                </a:extLst>
              </a:tr>
              <a:tr h="248424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15-18 лет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783,9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355,3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218353"/>
                  </a:ext>
                </a:extLst>
              </a:tr>
              <a:tr h="67016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Минералы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пищевые волокна, 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пищевые волокна, г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423236"/>
                  </a:ext>
                </a:extLst>
              </a:tr>
              <a:tr h="197798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 лет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1023,4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16,0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833799"/>
                  </a:ext>
                </a:extLst>
              </a:tr>
              <a:tr h="273331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11-14 лет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1296,7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533,0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458,0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18,6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3975"/>
                  </a:ext>
                </a:extLst>
              </a:tr>
              <a:tr h="248424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15-18 лет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1310,4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543,6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19,0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188394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9702283-6686-44DE-95CC-8F6A87E68326}"/>
              </a:ext>
            </a:extLst>
          </p:cNvPr>
          <p:cNvSpPr txBox="1"/>
          <p:nvPr/>
        </p:nvSpPr>
        <p:spPr>
          <a:xfrm>
            <a:off x="1192640" y="44624"/>
            <a:ext cx="6758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перспективного 4-х недельного меню</a:t>
            </a:r>
            <a:endParaRPr lang="ru-KZ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32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562846-281B-4C95-B3DA-49F5BBAE1DAB}"/>
              </a:ext>
            </a:extLst>
          </p:cNvPr>
          <p:cNvSpPr txBox="1"/>
          <p:nvPr/>
        </p:nvSpPr>
        <p:spPr>
          <a:xfrm>
            <a:off x="1043608" y="1196752"/>
            <a:ext cx="7344816" cy="2600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ежедневной сводки о количестве учащихся на питании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составляются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</a:t>
            </a:r>
            <a:r>
              <a:rPr lang="ru-RU" sz="2000" b="1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жедневные меню-раскладка и меню </a:t>
            </a:r>
            <a:r>
              <a:rPr lang="ru-RU" sz="2000" b="0" i="0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предстоящий день, которые утверждает руководитель организации образования. Меню размещается в столовой или в месте, доступном для законных представителей учащихся, а также с размещением на официальном интернет-ресурсе организации образования.</a:t>
            </a:r>
          </a:p>
          <a:p>
            <a:pPr>
              <a:spcAft>
                <a:spcPts val="600"/>
              </a:spcAft>
            </a:pPr>
            <a:endParaRPr lang="ru-KZ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Смайлик-эмодзи ❗ 'Красный восклицательный знак' ВК (ВКонтакте), Инстаграм,  Ватсап: код смайла, значение и расшифровка">
            <a:extLst>
              <a:ext uri="{FF2B5EF4-FFF2-40B4-BE49-F238E27FC236}">
                <a16:creationId xmlns:a16="http://schemas.microsoft.com/office/drawing/2014/main" id="{6485F548-4432-481E-B73D-1317C3842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5" y="3657401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3AC3B4-F4B7-4437-8998-A8E224E1A225}"/>
              </a:ext>
            </a:extLst>
          </p:cNvPr>
          <p:cNvSpPr txBox="1"/>
          <p:nvPr/>
        </p:nvSpPr>
        <p:spPr>
          <a:xfrm>
            <a:off x="1074029" y="3573016"/>
            <a:ext cx="7488749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1" u="none" strike="noStrike" baseline="0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2000" b="1" u="none" strike="noStrike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организации питания поставщиком услуг питания </a:t>
            </a:r>
            <a:r>
              <a:rPr lang="ru-RU" sz="2000" b="0" u="none" strike="noStrike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меню-раскладка и меню утверждаются руководителем объекта питания (субъектом предпринимательства), согласовываются руководителем организации образования, в которой </a:t>
            </a:r>
            <a:r>
              <a:rPr lang="ru-RU" sz="20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организуется питание.</a:t>
            </a:r>
            <a:endParaRPr lang="ru-KZ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0118D4FB-E819-4D98-A051-23CED37EB0DF}"/>
              </a:ext>
            </a:extLst>
          </p:cNvPr>
          <p:cNvSpPr txBox="1">
            <a:spLocks/>
          </p:cNvSpPr>
          <p:nvPr/>
        </p:nvSpPr>
        <p:spPr>
          <a:xfrm>
            <a:off x="827584" y="330329"/>
            <a:ext cx="8079581" cy="87017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Ежедневное меню и меню-раскладки</a:t>
            </a:r>
            <a:endParaRPr lang="ru-KZ" sz="3600" dirty="0"/>
          </a:p>
        </p:txBody>
      </p:sp>
    </p:spTree>
    <p:extLst>
      <p:ext uri="{BB962C8B-B14F-4D97-AF65-F5344CB8AC3E}">
        <p14:creationId xmlns:p14="http://schemas.microsoft.com/office/powerpoint/2010/main" val="2797513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18B1670-44C2-403A-9C16-0D288081F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860599"/>
              </p:ext>
            </p:extLst>
          </p:nvPr>
        </p:nvGraphicFramePr>
        <p:xfrm>
          <a:off x="1922444" y="1356360"/>
          <a:ext cx="5234815" cy="4145280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2138233">
                  <a:extLst>
                    <a:ext uri="{9D8B030D-6E8A-4147-A177-3AD203B41FA5}">
                      <a16:colId xmlns:a16="http://schemas.microsoft.com/office/drawing/2014/main" val="2547532569"/>
                    </a:ext>
                  </a:extLst>
                </a:gridCol>
                <a:gridCol w="1260582">
                  <a:extLst>
                    <a:ext uri="{9D8B030D-6E8A-4147-A177-3AD203B41FA5}">
                      <a16:colId xmlns:a16="http://schemas.microsoft.com/office/drawing/2014/main" val="429196699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1648146169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3720172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564227496"/>
                    </a:ext>
                  </a:extLst>
                </a:gridCol>
              </a:tblGrid>
              <a:tr h="2258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блюда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Аллергены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Выход блюда, г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262196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 лет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11-14 лет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15-18 лет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53645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Нарезка из помидоров и огурцов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88618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Рулет мясной с луком и яйцом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19042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Рагу овощное с фасолью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138309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Напиток из шиповника</a:t>
                      </a:r>
                    </a:p>
                    <a:p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70100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Йогурт б/с 1,5%</a:t>
                      </a:r>
                    </a:p>
                    <a:p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129243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Груша</a:t>
                      </a:r>
                    </a:p>
                    <a:p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193854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 пшенично-ржаной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03167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5F61673-1A0F-4199-B708-8A8726598F46}"/>
              </a:ext>
            </a:extLst>
          </p:cNvPr>
          <p:cNvSpPr txBox="1"/>
          <p:nvPr/>
        </p:nvSpPr>
        <p:spPr>
          <a:xfrm>
            <a:off x="1922444" y="5643242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*Я –яйца</a:t>
            </a:r>
          </a:p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 – лактоза</a:t>
            </a:r>
          </a:p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 - глютен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9A374E-5D31-4E0E-B96D-DE38747F985C}"/>
              </a:ext>
            </a:extLst>
          </p:cNvPr>
          <p:cNvSpPr txBox="1"/>
          <p:nvPr/>
        </p:nvSpPr>
        <p:spPr>
          <a:xfrm>
            <a:off x="3106623" y="799259"/>
            <a:ext cx="3531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Меню на 25.01.2025</a:t>
            </a:r>
          </a:p>
          <a:p>
            <a:endParaRPr lang="ru-KZ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88F49AFB-9966-4A54-9CD5-EE50ED592067}"/>
              </a:ext>
            </a:extLst>
          </p:cNvPr>
          <p:cNvSpPr txBox="1">
            <a:spLocks/>
          </p:cNvSpPr>
          <p:nvPr/>
        </p:nvSpPr>
        <p:spPr>
          <a:xfrm>
            <a:off x="500062" y="110558"/>
            <a:ext cx="8079581" cy="165819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3E9AC81-76E2-4C8B-A08D-A7DE534D9C4F}"/>
              </a:ext>
            </a:extLst>
          </p:cNvPr>
          <p:cNvSpPr txBox="1">
            <a:spLocks/>
          </p:cNvSpPr>
          <p:nvPr/>
        </p:nvSpPr>
        <p:spPr>
          <a:xfrm>
            <a:off x="652462" y="262958"/>
            <a:ext cx="8079581" cy="646331"/>
          </a:xfrm>
          <a:prstGeom prst="rect">
            <a:avLst/>
          </a:prstGeom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ежедневного  меню</a:t>
            </a:r>
            <a:b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50230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200268"/>
              </p:ext>
            </p:extLst>
          </p:nvPr>
        </p:nvGraphicFramePr>
        <p:xfrm>
          <a:off x="161764" y="766476"/>
          <a:ext cx="8874731" cy="5673018"/>
        </p:xfrm>
        <a:graphic>
          <a:graphicData uri="http://schemas.openxmlformats.org/drawingml/2006/table">
            <a:tbl>
              <a:tblPr/>
              <a:tblGrid>
                <a:gridCol w="1345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9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6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1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68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69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55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951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946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1449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449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065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3695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4927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444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0434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9467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4443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18487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88031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462343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выход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к-во чел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мясо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молоко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сметана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сыр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яйцо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пшен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ржан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мука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масло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масло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свекла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огурцы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говядина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морковь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лук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репч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томат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сухофр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769043"/>
                  </a:ext>
                </a:extLst>
              </a:tr>
              <a:tr h="144000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Салат свекольный 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сыром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10/2,8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000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сыром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13/0,3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4000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17/0,2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390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Котлеты мясные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Соус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Макароны отв.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36/10,1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47/0,94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54/0,54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Компот из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сухофр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7968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 ржано-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пшеничный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пшеничный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до 11 час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11,58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3,23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156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Салат свекольный 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сыром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сыром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Котлеты мясные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Соус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Макароны отв.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Компот из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сухофр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 ржано-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пшеничный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пшеничный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после 11.00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за день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5193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D3D7677-FD4D-4286-8481-39600D10CEE1}"/>
              </a:ext>
            </a:extLst>
          </p:cNvPr>
          <p:cNvSpPr txBox="1"/>
          <p:nvPr/>
        </p:nvSpPr>
        <p:spPr>
          <a:xfrm>
            <a:off x="2297804" y="-45224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меню-раскладки</a:t>
            </a:r>
            <a:endParaRPr lang="ru-K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7C0ACE-F484-469A-B633-CDB0BB396FB1}"/>
              </a:ext>
            </a:extLst>
          </p:cNvPr>
          <p:cNvSpPr txBox="1"/>
          <p:nvPr/>
        </p:nvSpPr>
        <p:spPr>
          <a:xfrm>
            <a:off x="161764" y="491431"/>
            <a:ext cx="42484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i="0" u="none" strike="noStrik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Меню-раскладка  на_____________2025 г</a:t>
            </a:r>
            <a:endParaRPr lang="ru-KZ" sz="1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2B2F3D-3654-47D5-A844-093300E34F95}"/>
              </a:ext>
            </a:extLst>
          </p:cNvPr>
          <p:cNvSpPr txBox="1"/>
          <p:nvPr/>
        </p:nvSpPr>
        <p:spPr>
          <a:xfrm>
            <a:off x="6372200" y="491431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кол-во детей  - 600</a:t>
            </a:r>
            <a:endParaRPr lang="ru-K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8023-1F1B-401B-9AA9-2A3EE1B70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09" y="-1"/>
            <a:ext cx="8079581" cy="60445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технологической карты блюда</a:t>
            </a: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7C4984-2866-4B64-BD26-10F4F69E3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263" y="583327"/>
            <a:ext cx="8065294" cy="4130778"/>
          </a:xfrm>
        </p:spPr>
        <p:txBody>
          <a:bodyPr/>
          <a:lstStyle/>
          <a:p>
            <a:pPr algn="ctr"/>
            <a:r>
              <a:rPr lang="ru-RU" sz="20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Технологическая карта № 5</a:t>
            </a:r>
            <a:br>
              <a:rPr lang="ru-KZ" sz="20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Мясоовощная котлета с говядиной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Утверждаю________   руководитель </a:t>
            </a:r>
            <a:endParaRPr lang="ru-KZ" sz="14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0D5DB8E-E43D-4DD8-9D39-2EC97B38C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556915"/>
              </p:ext>
            </p:extLst>
          </p:nvPr>
        </p:nvGraphicFramePr>
        <p:xfrm>
          <a:off x="655784" y="1571752"/>
          <a:ext cx="8095348" cy="2671745"/>
        </p:xfrm>
        <a:graphic>
          <a:graphicData uri="http://schemas.openxmlformats.org/drawingml/2006/table">
            <a:tbl>
              <a:tblPr/>
              <a:tblGrid>
                <a:gridCol w="3108033">
                  <a:extLst>
                    <a:ext uri="{9D8B030D-6E8A-4147-A177-3AD203B41FA5}">
                      <a16:colId xmlns:a16="http://schemas.microsoft.com/office/drawing/2014/main" val="3908743110"/>
                    </a:ext>
                  </a:extLst>
                </a:gridCol>
                <a:gridCol w="898727">
                  <a:extLst>
                    <a:ext uri="{9D8B030D-6E8A-4147-A177-3AD203B41FA5}">
                      <a16:colId xmlns:a16="http://schemas.microsoft.com/office/drawing/2014/main" val="615304960"/>
                    </a:ext>
                  </a:extLst>
                </a:gridCol>
                <a:gridCol w="892912">
                  <a:extLst>
                    <a:ext uri="{9D8B030D-6E8A-4147-A177-3AD203B41FA5}">
                      <a16:colId xmlns:a16="http://schemas.microsoft.com/office/drawing/2014/main" val="1857504882"/>
                    </a:ext>
                  </a:extLst>
                </a:gridCol>
                <a:gridCol w="863745">
                  <a:extLst>
                    <a:ext uri="{9D8B030D-6E8A-4147-A177-3AD203B41FA5}">
                      <a16:colId xmlns:a16="http://schemas.microsoft.com/office/drawing/2014/main" val="244672370"/>
                    </a:ext>
                  </a:extLst>
                </a:gridCol>
                <a:gridCol w="768877">
                  <a:extLst>
                    <a:ext uri="{9D8B030D-6E8A-4147-A177-3AD203B41FA5}">
                      <a16:colId xmlns:a16="http://schemas.microsoft.com/office/drawing/2014/main" val="1636919445"/>
                    </a:ext>
                  </a:extLst>
                </a:gridCol>
                <a:gridCol w="768298">
                  <a:extLst>
                    <a:ext uri="{9D8B030D-6E8A-4147-A177-3AD203B41FA5}">
                      <a16:colId xmlns:a16="http://schemas.microsoft.com/office/drawing/2014/main" val="2032292623"/>
                    </a:ext>
                  </a:extLst>
                </a:gridCol>
                <a:gridCol w="794756">
                  <a:extLst>
                    <a:ext uri="{9D8B030D-6E8A-4147-A177-3AD203B41FA5}">
                      <a16:colId xmlns:a16="http://schemas.microsoft.com/office/drawing/2014/main" val="505567053"/>
                    </a:ext>
                  </a:extLst>
                </a:gridCol>
              </a:tblGrid>
              <a:tr h="17179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продукта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Вес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Брутто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Вес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нетто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Химический состав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Калорийность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049097"/>
                  </a:ext>
                </a:extLst>
              </a:tr>
              <a:tr h="87640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Белки, 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Жиры, 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Углев, 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405339"/>
                  </a:ext>
                </a:extLst>
              </a:tr>
              <a:tr h="15313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Филе говядины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Кабачки сырые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Морковь 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Яйцо куриное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Подсолнечное масло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Йодированная соль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Масса полуфабриката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64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1/6шт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60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378452"/>
                  </a:ext>
                </a:extLst>
              </a:tr>
              <a:tr h="263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ВЫХОД 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522198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11912D35-CFC3-4631-8FB0-062FD8687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71283"/>
              </p:ext>
            </p:extLst>
          </p:nvPr>
        </p:nvGraphicFramePr>
        <p:xfrm>
          <a:off x="941040" y="4365104"/>
          <a:ext cx="7524835" cy="1542648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044115">
                  <a:extLst>
                    <a:ext uri="{9D8B030D-6E8A-4147-A177-3AD203B41FA5}">
                      <a16:colId xmlns:a16="http://schemas.microsoft.com/office/drawing/2014/main" val="422821707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91871530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736656194"/>
                    </a:ext>
                  </a:extLst>
                </a:gridCol>
                <a:gridCol w="918104">
                  <a:extLst>
                    <a:ext uri="{9D8B030D-6E8A-4147-A177-3AD203B41FA5}">
                      <a16:colId xmlns:a16="http://schemas.microsoft.com/office/drawing/2014/main" val="2901665348"/>
                    </a:ext>
                  </a:extLst>
                </a:gridCol>
                <a:gridCol w="1026112">
                  <a:extLst>
                    <a:ext uri="{9D8B030D-6E8A-4147-A177-3AD203B41FA5}">
                      <a16:colId xmlns:a16="http://schemas.microsoft.com/office/drawing/2014/main" val="311571972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097859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906119808"/>
                    </a:ext>
                  </a:extLst>
                </a:gridCol>
              </a:tblGrid>
              <a:tr h="45720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Витамины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 м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мг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мкг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мг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Пищевые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волокна 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365220"/>
                  </a:ext>
                </a:extLst>
              </a:tr>
              <a:tr h="232008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104,4 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763926"/>
                  </a:ext>
                </a:extLst>
              </a:tr>
              <a:tr h="181131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В1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В2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В6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В9 мкг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В12 мкг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685407"/>
                  </a:ext>
                </a:extLst>
              </a:tr>
              <a:tr h="60568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51742"/>
                  </a:ext>
                </a:extLst>
              </a:tr>
              <a:tr h="20842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Минералы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141328"/>
                  </a:ext>
                </a:extLst>
              </a:tr>
              <a:tr h="145323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83453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52C077C-FED2-486D-8BC4-C79739CFD6A0}"/>
              </a:ext>
            </a:extLst>
          </p:cNvPr>
          <p:cNvSpPr txBox="1"/>
          <p:nvPr/>
        </p:nvSpPr>
        <p:spPr>
          <a:xfrm>
            <a:off x="1050950" y="6095906"/>
            <a:ext cx="7560840" cy="3575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пищевых аллергенов в блюде – Я (яйцо).</a:t>
            </a:r>
            <a:endParaRPr lang="ru-KZ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072784"/>
      </p:ext>
    </p:extLst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5159</TotalTime>
  <Words>3742</Words>
  <Application>Microsoft Office PowerPoint</Application>
  <PresentationFormat>Экран (4:3)</PresentationFormat>
  <Paragraphs>1814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Constantia</vt:lpstr>
      <vt:lpstr>Courier New</vt:lpstr>
      <vt:lpstr>Times New Roman</vt:lpstr>
      <vt:lpstr>TimesNewRomanPSMT</vt:lpstr>
      <vt:lpstr>Метрополия</vt:lpstr>
      <vt:lpstr>СТАНДАРТ питания в организациях образования Необходимая документация для организации и контроля школьного питания </vt:lpstr>
      <vt:lpstr>Приложение 2 к Стандартам питания в организациях здравоохранения и образования  </vt:lpstr>
      <vt:lpstr>Организация питания предусматривает</vt:lpstr>
      <vt:lpstr>Перспективное четырехнедельное сезонное меню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 технологической карты блюда</vt:lpstr>
      <vt:lpstr>Презентация PowerPoint</vt:lpstr>
      <vt:lpstr>  Ведомость контроля за выполнением норм пищевой продукции за__________г.     </vt:lpstr>
      <vt:lpstr>Бракеражный журнал скоропортящейся пищевой продукции и полуфабрикатов   Примечание:* Указываются факты списания, возврата пищевой продукции и иные.  </vt:lpstr>
      <vt:lpstr>Приложение 5 к Стандартам питания в организациях здравоохранения и образования  </vt:lpstr>
      <vt:lpstr>        Журнал органолептической оценки качества блюд и кулинарных изделий на объектах общественного питания, обслуживающих и изготавливающих для организованных коллективов      </vt:lpstr>
      <vt:lpstr>Презентация PowerPoint</vt:lpstr>
      <vt:lpstr>Нормы физиологических потребностей в энергии и пищевых  веществах для различных групп  населения Республики Казахстан</vt:lpstr>
      <vt:lpstr>Журнал «С – витаминизации» </vt:lpstr>
      <vt:lpstr>  Журнал результатов осмотра работников пищеблока       </vt:lpstr>
      <vt:lpstr>Журнал учета температур холодильного оборудования </vt:lpstr>
      <vt:lpstr>Журнал учета работы бактерицидной лампы </vt:lpstr>
      <vt:lpstr>Журнал учета и контроля проведения генеральной уборки пищеблока </vt:lpstr>
      <vt:lpstr>Возврат продуктов и готовых блюд поставщику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пищеблока</dc:title>
  <dc:creator>ВЕРОНИКА</dc:creator>
  <cp:lastModifiedBy>Academy of Preventive Medicine</cp:lastModifiedBy>
  <cp:revision>109</cp:revision>
  <dcterms:created xsi:type="dcterms:W3CDTF">2023-09-05T15:42:24Z</dcterms:created>
  <dcterms:modified xsi:type="dcterms:W3CDTF">2025-04-03T13:09:20Z</dcterms:modified>
</cp:coreProperties>
</file>