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9" r:id="rId4"/>
    <p:sldId id="260" r:id="rId5"/>
    <p:sldId id="261" r:id="rId6"/>
    <p:sldId id="263" r:id="rId7"/>
    <p:sldId id="265" r:id="rId8"/>
    <p:sldId id="262" r:id="rId9"/>
    <p:sldId id="267" r:id="rId10"/>
    <p:sldId id="273" r:id="rId11"/>
    <p:sldId id="272" r:id="rId12"/>
    <p:sldId id="268" r:id="rId13"/>
    <p:sldId id="274" r:id="rId14"/>
    <p:sldId id="278" r:id="rId15"/>
    <p:sldId id="279" r:id="rId16"/>
    <p:sldId id="280" r:id="rId17"/>
    <p:sldId id="275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FFC480-5CC2-4907-BE92-C49F84CDA72A}" type="datetimeFigureOut">
              <a:rPr lang="ru-RU" smtClean="0"/>
              <a:t>24.04.2025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3ABF8-9735-497A-A36B-E922DF7551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096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E962-927E-45D8-AC91-FE6192741B6F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9E11C-663C-44B0-839F-20CA62D744DD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2D7FE-5104-4AA8-89A9-D40DB290FF99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0719B-C9D7-4F79-B231-7B84B59C4616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02FD3-E52A-4E43-BE2C-D098FA30DE96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6C0D0-8B8C-49C8-A0C3-B59A3584394E}" type="datetime1">
              <a:rPr lang="ru-RU" smtClean="0"/>
              <a:t>24.04.2025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0BDD-FFC2-4133-8249-E5AD8D4BBFC6}" type="datetime1">
              <a:rPr lang="ru-RU" smtClean="0"/>
              <a:t>24.04.2025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3A209-D6E2-4C12-B33A-931D0BCE743B}" type="datetime1">
              <a:rPr lang="ru-RU" smtClean="0"/>
              <a:t>24.04.2025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F95C7-916E-4D7E-B337-303BD3FBA998}" type="datetime1">
              <a:rPr lang="ru-RU" smtClean="0"/>
              <a:t>24.04.2025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BEC3A-F890-4672-BB64-91C3EF906343}" type="datetime1">
              <a:rPr lang="ru-RU" smtClean="0"/>
              <a:t>24.04.2025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DD259-2571-4499-B4F7-30EEB20FA4A2}" type="datetime1">
              <a:rPr lang="ru-RU" smtClean="0"/>
              <a:t>24.04.2025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158F0A7-7BD5-418A-8D49-388291E0CFE8}" type="datetime1">
              <a:rPr lang="ru-RU" smtClean="0"/>
              <a:t>24.04.2025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208912" cy="3384376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Wingdings" pitchFamily="2" charset="2"/>
              <a:buChar char="ü"/>
            </a:pPr>
            <a:endParaRPr lang="ru-RU" dirty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ü"/>
            </a:pPr>
            <a:r>
              <a:rPr lang="ru-RU" sz="33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 к пищеблокам и оборудованию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ru-RU" sz="33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за качеством пищи и организации производственного контроля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ru-RU" sz="33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хранения и транспортировки пищевой продукции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404665"/>
            <a:ext cx="8496944" cy="1440159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3200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Санитарно-эпидемиологические требования к организации питания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67544" y="1700808"/>
            <a:ext cx="799288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 rot="10800000" flipH="1" flipV="1">
            <a:off x="4572000" y="5170777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Санитарный врач филиала </a:t>
            </a:r>
            <a:r>
              <a:rPr lang="ru-RU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НПЦСЭЭиМ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РГП на ПХВ «НЦОЗ МЗ РК</a:t>
            </a:r>
          </a:p>
          <a:p>
            <a:pPr lvl="0"/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Амирова </a:t>
            </a:r>
            <a:r>
              <a:rPr lang="ru-RU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Алия</a:t>
            </a:r>
            <a:r>
              <a:rPr lang="ru-RU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Аскаровна</a:t>
            </a:r>
            <a:endParaRPr lang="ru-RU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915" y="6021288"/>
            <a:ext cx="1278085" cy="565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20272" y="6165305"/>
            <a:ext cx="1944216" cy="432047"/>
          </a:xfrm>
        </p:spPr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987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889"/>
            <a:ext cx="8229600" cy="115212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Контроль за качеством пищи и организация производственного контроля</a:t>
            </a:r>
            <a:b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(продолжение)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4920" y="1323530"/>
            <a:ext cx="8507288" cy="5345830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Суточные пробы хранятся не менее 48 часов в специальном холодильном оборудовании или в специально отведенном месте холодильного оборудования для хранения готовой пищевой продукции при температуре от +2 °C до +6 °C, а также на объектах образования и воспитания, в дошкольных организациях, домах ребенка, детских оздоровительных и санаторных объектах - до замены приготовленным после выходных дней блюдом (независимо от количества выходных дней) - завтраком, обедом, полдником или ужином соответственно.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На всех объектах питания, независимо от категории, типа, вида, мощности, форм собственности, организуется и проводится производственный контроль, осуществляемый согласно утвержденной программы производственного контроля изготовителя (включая организационные мероприятия, лабораторные исследования и испытания), в соответствии с процедурами и периодичностью, установленными изготовителем, в соответствии с требованиями статьи 51 Кодекса.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Организация обеспечения безопасности в процессе производства пищевой продукции и проведения контроля осуществляется изготовителем самостоятельно и (или) с участием третьей стороны: аттестованными и (или) аккредитованными испытательными лабораториями (центрами) в национальных системах аккредитации и внесенных в Единый Реестр органов по сертификации и испытательных лабораторий (центров) Евразийского экономического союза.</a:t>
            </a:r>
          </a:p>
          <a:p>
            <a:pPr algn="just">
              <a:buFont typeface="Wingdings" pitchFamily="2" charset="2"/>
              <a:buChar char="ü"/>
            </a:pP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Программа производственного контроля, процедуры по обеспечению безопасности пищевой продукции при ее производстве (изготовлении) периодически пересматриваются изготовителем при внесении изменений в технологический процесс производства, рецептуру пищевой продукции.</a:t>
            </a:r>
          </a:p>
          <a:p>
            <a:pPr algn="just">
              <a:buFont typeface="Wingdings" pitchFamily="2" charset="2"/>
              <a:buChar char="ü"/>
            </a:pPr>
            <a:endParaRPr lang="ru-RU" sz="6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93" y="1287017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218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5127"/>
            <a:ext cx="8229600" cy="106613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Порядок хранения и транспортировки пищевой продукции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340768"/>
            <a:ext cx="8507288" cy="5256584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Условия производства (в том числе прием, хранение, переработка (обработка) сырья, производство (изготовление), расфасовки, транспортировки, хранения, реализации и утилизации пищевой продукции, внедрение новых технологий на объектах питания обеспечиваются в соответствии с требованиями технического регламента ТР ТС 021/2011 и  СП №16.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Процессы приема, хранения, переработки (обработки) сырья, производства (изготовления), расфасовки, транспортировки, хранения и реализации пищевой продукции независимо от мощности объекта питания, проводятся в условиях, предотвращающих ее от загрязнения и порчи, от попадания в пищевую продукцию посторонних предметов и веществ (в том числе металлические, деревянные предметы, пластик, стекло).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Каждая партия продовольственного (пищевого) сырья, пищевой продукции и вспомогательных материалов, используемые для изготовления продукции общественного питания, при приеме, хранении, транспортировке и реализации сопровождается товаросопроводительной документацией, обеспечивающей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прослеживаемость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а также документами об оценке (подтверждении) соответствия, подтверждающими безопасность.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Для скоропортящейся пищевой продукции в товаросопроводительной документации указываются время и дата изготовления, условия хранения (температура, относительная влажность воздуха) и срок годности продукции.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Прием пищевой продукции и продовольственного сырья на объектах питания, обслуживающих и изготавливающих для организованных коллективов, осуществляется с внесением данных в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бракеражный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журнал скоропортящейся пищевой продукции и полуфабрикатов согласно таблице 1 приложения 5 к СП №16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93" y="1161257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42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Порядок хранения и транспортировки пищевой продукции</a:t>
            </a:r>
            <a:b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(продолжение)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548752"/>
            <a:ext cx="8507288" cy="5120607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Расфасовка, транспортировка, в том числе при доставке потребителям, хранение и реализация пищевой продукции осуществляются в соответствии с требованиями технических регламентов, и СП №16, с соблюдением товарного соседства, обеспечивая раздельные расфасовку продовольственного (пищевого) сырья, полуфабрикатов с готовой к употреблению пищевой продукцией, транспортировку, хранение, при соблюдении условий хранения (транспортировки) и сроков годности, обеспечивая сохранность, качество и безопасность пищевой продукции.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Транспортировка продовольственного (пищевого) сырья, полуфабрикатов совместно с готовой пищевой продукцией допускается при условии наличия герметичной упаковки, соблюдая при этом температурно-влажностные условия хранения и транспортировки.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Во время погрузки, транспортировки и разгрузки пищевая продукция предохраняется от атмосферных осадков, влаги.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Для транспортировки пищевой продукции используются транспортные средства и (или) контейнера с грузовыми отделениями, внутренняя поверхность которых выполнена из моющихся и нетоксичных материалов, подвергающиеся очистке, мойке и дезинфекции, обеспечивающие защиту пищевой продукции от загрязнения, проникновения животных, в том числе грызунов, и насекомых.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Для транспортировки пищевой продукции с регламентированными температурами хранения, скоропортящейся пищевой продукции используются транспортные средства и (или) контейнера, оснащенные оборудованием, обеспечивающим возможность поддержания условий транспортировки и (или) хранения пищевой продукции, и контрольно-измерительными приборами температурно-влажностных режимов.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37" y="1412776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337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889"/>
            <a:ext cx="8229600" cy="115212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Порядок хранения и транспортировки пищевой продукции</a:t>
            </a:r>
            <a:b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(продолжение)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484784"/>
            <a:ext cx="8507288" cy="5184576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Складские и производственные помещения оборудуются холодильным оборудованием в зависимости от мощности и типа объекта питания, при организации питания в организованных коллективах - кроме холодильного оборудования и холодильными камерами для хранения пищевой продукции.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Количество и объем холодильного оборудования, холодильных камер на объекте питания обеспечивается в соответствии с объемом, видами принимаемого продовольственного (пищевого) сырья, полуфабрикатов и готовой к употреблению пищевой продукции, при условии их раздельного хранения, соблюдения товарного соседства, условий хранения и сроков годности, установленных изготовителем такой продукции.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При совместном хранении в одном холодильном оборудовании продовольственного (пищевого) сырья, полуфабрикатов и готовой пищевой продукции (на отдельных полках, стеллажах) обеспечивается нахождение продукции в закрытой упаковке (контейнерах, гастрономических емкостях) с соблюдением товарного соседства, температурных режимов хранения и сроков годности, установленных изготовителем такой продукции. При этом хранение готовой пищевой продукции осуществляется на верхних полках, охлажденного мяса, мяса птицы, рыбы, полуфабрикатов из мяса, мяса птицы, рыбы, овощей - на нижних полках.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Для контроля соблюдения условий хранения пищевой продукции, установленных изготовителем, проводится ежедневный контроль за температурно-влажностным режимом хранения пищевой продукции в холодильном оборудовании, холодильных камерах и складских помещениях, с регистрацией в учетной документации объекта на бумажных и (или) электронных носителях информации.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93" y="1367644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76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173A624-BA02-43FF-B150-9FCE5E830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68373E4-FF20-49DB-973D-A3B605955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320675"/>
            <a:ext cx="7920880" cy="1143000"/>
          </a:xfrm>
        </p:spPr>
        <p:txBody>
          <a:bodyPr/>
          <a:lstStyle/>
          <a:p>
            <a:pPr marL="0" indent="0">
              <a:buNone/>
            </a:pPr>
            <a:r>
              <a:rPr lang="ru-KZ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Определение сахара и соли в готовой продукции </a:t>
            </a:r>
            <a:br>
              <a:rPr lang="ru-KZ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B32AE1-9B0E-40BC-9B35-5739C216D92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71600" y="2348880"/>
            <a:ext cx="6400800" cy="3474720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Отбор образцов пищевой продукции, объектов окружающей среды осуществляется в соответствии с требованиями статьей 43 и 47 Кодекса РК О здоровье народа и системе здравоохранения, документов нормирования, нормативных документов по стандартизации на конкретный вид продукции, технической документации изготовителя на продукцию, в количествах, достаточных и не превышающих объемов, необходимых для проведения исследований (испытаний).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Документирование: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оставляется акт отбора пробы с указанием всех необходимых данных.​</a:t>
            </a:r>
            <a:endParaRPr lang="ru-K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07205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BB8C498-1C22-4F16-BAAA-13341095C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8502E77-BE4A-4157-AD90-286EF374D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320675"/>
            <a:ext cx="7272808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KZ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Методики определения сахара и редуцирующих веществ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отбор проб</a:t>
            </a:r>
            <a:r>
              <a:rPr lang="ru-RU" sz="4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ru-KZ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D0204EB-EA49-4F06-A49E-21F10031AC9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71600" y="1988840"/>
            <a:ext cx="6400800" cy="3474720"/>
          </a:xfrm>
        </p:spPr>
        <p:txBody>
          <a:bodyPr>
            <a:normAutofit lnSpcReduction="10000"/>
          </a:bodyPr>
          <a:lstStyle/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Молоко и молочные продукты — по ГОСТ 3628-78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Хлеб и хлебобулочные изделия — по ГОСТ 5672-2022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Пищевые концентраты — по ГОСТ 15113.6-77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Кондитерские изделия — по ГОСТ 5903-89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Мёд — по ГОСТ 32167-2013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Сахар (редуцирующие вещества) — по ГОСТ 12575-2001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Продукты переработки плодов и овощей — по ГОСТ 8756.13-87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Патока — по ГОСТ 5194-91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45821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C7FB041-460A-4730-B8ED-F3DF163ED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3AC92DF-5EE4-44BA-8DB0-84C4E0277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144" y="260648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KZ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Методики определения поваренной соли 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отбор проб</a:t>
            </a:r>
            <a:endParaRPr lang="ru-KZ" sz="28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041D73F-6523-48C3-BB14-9893DD10FAF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71600" y="2074499"/>
            <a:ext cx="6400800" cy="3474720"/>
          </a:xfrm>
        </p:spPr>
        <p:txBody>
          <a:bodyPr>
            <a:normAutofit/>
          </a:bodyPr>
          <a:lstStyle/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Мясо и мясные продукты — по ГОСТ 9957-2015, ГОСТ 26186-84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Молоко и молочные продукты — по ГОСТ 3627-81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Хлеб и хлебобулочные изделия — по ГОСТ 5698-2022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Пищевые концентраты — по ГОСТ 15113.7-77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Яичный белок — по ГОСТ 31469-2012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r>
              <a:rPr lang="ru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Рыба и рыбные продукты — по ГОСТ 8756.1-79, ГОСТ 7636-85, ГОСТ 27207-87 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 fontAlgn="base"/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59831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334200" cy="7200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484784"/>
            <a:ext cx="8568952" cy="489654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нормативно-правовых актов в сфере санитарно-эпидемиологического благополучия населения является обязательным для граждан, индивидуальных предпринимателей и юридических лиц.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санитарно-эпидемиологических требований играют важнейшую роль в профилактике острых кишечных инфекций и пищевых отравлений среди учащихся.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качеством и безопасностью организации питания школьников обеспечивается как самими поставщиками услуг питания, так и со стороны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бракеражной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комиссии учреждения образования, которым на постоянной основе требуется повышение уровня знаний и компетенции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эффективное взаимодействие всех участников организации питания, включая органы управления в сфере образования, администрацию организаций образования и поставщиков услуг питания. </a:t>
            </a:r>
          </a:p>
          <a:p>
            <a:pPr algn="just">
              <a:buFont typeface="Wingdings" pitchFamily="2" charset="2"/>
              <a:buChar char="ü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9" y="1124744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897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708920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>
                <a:solidFill>
                  <a:srgbClr val="4E67C8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442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7060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Нормативно-правовые акты: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268760"/>
            <a:ext cx="8229600" cy="5112568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1) Санитарные правила «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Санитарно-эпидемиологические требования к объектам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утвержденных приказом Министра здравоохранения Республики Казахстан от 5 августа 2021 года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№ ҚР ДСМ-76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(зарегистрирован в Министерстве юстиции Республики Казахстан 6 августа 2021 года № 23890).</a:t>
            </a:r>
          </a:p>
          <a:p>
            <a:pPr marL="4572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 Санитарные правила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«Санитарно-эпидемиологические требования к объектам общественного питания»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утвержденных приказом Министра здравоохранения Республики Казахстан от 17 февраля 2022 года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№ ҚР ДСМ-16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(зарегистрирован в Реестре государственной регистрации нормативных правовых актов № 26866).</a:t>
            </a:r>
          </a:p>
          <a:p>
            <a:pPr marL="4572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3) Санитарные правила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«Санитарно-эпидемиологические требования к осуществлению производственного контроля»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утвержденные приказом Министра здравоохранения Республики Казахстан от 7 апреля 2023 года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№ 62.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(Зарегистрирован в Министерстве юстиции Республики Казахстан 11 апреля 2023 года № 32276) содержит требования к проведению самоконтроля.</a:t>
            </a: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52736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101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301608" cy="10801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Нормативно-правовые акты:</a:t>
            </a:r>
            <a:br>
              <a:rPr lang="ru-RU" b="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(продолжение)</a:t>
            </a:r>
            <a:b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4) Технический регламент таможенного союза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№ 021/2011 «О безопасности пищевой продукции»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утвержден Решением Комиссии Таможенного союза от 9 декабря 2011 г. № 880;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5)  Санитарных правил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«Санитарно-эпидемиологические требования к сбору, использованию, применению, обезвреживанию, транспортировке, хранению и захоронению отходов производства и потребления»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утвержденные приказом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и.о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Министра здравоохранения Республики Казахстан от 25 декабря 2020 года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№ ҚР ДСМ-331/2020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(зарегистрирован в Реестре государственной регистрации нормативных правовых актах под № 21934) касательно пищевых отходов.</a:t>
            </a: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310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56181"/>
            <a:ext cx="9036496" cy="7245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Требования к пищеблокам и оборудованию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196752"/>
            <a:ext cx="8640960" cy="5184577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Эксплуатация (деятельность) объектов питания осуществляется при соблюдении СП № 16 в соответствии со статьями 19, 20, 24 и 46 Кодекса, статьей 17 Закона Республики Казахстан «О разрешениях и уведомлениях»</a:t>
            </a:r>
          </a:p>
          <a:p>
            <a:pPr algn="just">
              <a:buFont typeface="Wingdings" pitchFamily="2" charset="2"/>
              <a:buChar char="ü"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Выбор земельного участка под строительство, проектирование, строительство новых, реконструкция, переоборудование, перепланировка и расширение существующих объектов, ремонт, ввод в эксплуатацию и перепрофилирование объектов питания определяются в соответствии с требованиями государственных нормативов в области архитектуры, градостроительства и строительства, согласно подпункту 23-16) статьи 20 Закона Республики Казахстан «Об архитектурной, градостроительной и строительной деятельности в Республике Казахстан» (далее - государственные нормативы в области архитектуры, градостроительства и строительства).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Набор и площади помещений для стационарных объектов питания определяются в соответствии с площадями помещений стационарных объектов общественного питания, удельными минимальными площадями помещений для посетителей стационарных объектов общественного питания, предусмотренных в приложении 1 к СП №16</a:t>
            </a:r>
          </a:p>
          <a:p>
            <a:pPr algn="just">
              <a:buFont typeface="Wingdings" pitchFamily="2" charset="2"/>
              <a:buChar char="ü"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Объекты питания, независимо от форм собственности, категории, типа, вида, мощности, места расположения, оборудуются централизованными системами холодного и горячего водоснабжения, водоотведения с устройством систем внутреннего водоснабжения и внутреннего водоотведения, соответствующие требованиям государственных нормативов в области архитектуры, градостроительства и строительства, требованиям технического регламента ТР ТС 021/2011, Санитарных правил «Санитарно-эпидемиологические требования к </a:t>
            </a:r>
            <a:r>
              <a:rPr lang="ru-RU" sz="6400" dirty="0" err="1">
                <a:latin typeface="Times New Roman" pitchFamily="18" charset="0"/>
                <a:cs typeface="Times New Roman" pitchFamily="18" charset="0"/>
              </a:rPr>
              <a:t>водоисточникам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, местам водозабора для хозяйственно-питьевых целей, хозяйственно-питьевому водоснабжению и местам культурно-бытового водопользования и безопасности водных объектов», утверждаемых согласно подпункту 113) пункта 15 Положения, и настоящих Санитарных правил.</a:t>
            </a:r>
          </a:p>
          <a:p>
            <a:pPr>
              <a:buFont typeface="Wingdings" pitchFamily="2" charset="2"/>
              <a:buChar char="ü"/>
            </a:pPr>
            <a:endParaRPr lang="ru-RU" sz="49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980728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767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99392"/>
            <a:ext cx="8640960" cy="11967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Требования к пищеблокам и оборудованию</a:t>
            </a:r>
            <a:b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(продолжение)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640960" cy="511256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Количество холодной и горячей воды обеспечивается достаточным для осуществления производства безопасной пищевой продукции.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Горячая и холодная вода подводится ко всем моечным ваннам и раковинам, раковинам для мытья рук персонала и посетителей с установкой смесителей, с конструкцией исключающей повторное загрязнение рук после мытья, а также, при необходимости, к технологическому оборудованию.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При отсутствии централизованной системы горячего водоснабжения на объектах питания предусматриваются водонагреватели, обеспечивается наличие и использование горячей проточной воды. На объектах питания, обслуживающих и изготавливающих для организованных коллективов, предусматриваются резервные автономные устройства горячего водоснабжения (водонагреватели непрерывного действия) с подводкой горячей воды к моечным ваннам.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В помещениях объектов питания предусматриваются системы естественной и механической вентиляции и (или) кондиционирования в соответствии с требованиями государственных нормативов в области архитектуры, градостроительства и строительства, и документов нормирования, количество и (или) мощность, конструкция и исполнение которых обеспечат исключение загрязнения пищевой продукции при ее изготовлении, хранении и реализации, а также обеспечивают доступ к ним при их очистке или замене. Раз в три года обеспечивается дезинфекция систем вентиляции.</a:t>
            </a:r>
          </a:p>
          <a:p>
            <a:pPr algn="just"/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1052736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448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26" y="188640"/>
            <a:ext cx="8640960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Требования к пищеблокам и оборудованию</a:t>
            </a:r>
            <a:b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(продолжение)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305273"/>
            <a:ext cx="8640960" cy="50760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82" y="1268760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4" y="1412777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объектах питания расстановка и работа оборудования обеспечивается с соблюдением последовательности и поточности технологических процессов, возможности свободного доступа к оборудованию для обслуживания, мытья, дезинфекции и ремонта, с исключением возможности контакта сырой и готовой к употреблению пищевой продукции.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Технологическое, холодильное, торговое оборудование, инвентарь, посуда, упаковка (тара), моечные ванны, поддоны, подтоварники, стеллажи, контактирующие с пищевой продукцией, используются из материалов, предназначенных для контакта с пищевой продукцией, разрешенных к применению, рабочие поверхности которых обеспечивают их очистку, мойку и дезинфекцию. Алюминиевая и дюралюминиевая посуда используется для приготовления и кратковременного хранения пищи.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разделки продовольственного (пищевого) сырья и готовой пищевой продукции (мяса, мяса птицы, рыбы, овощей, зелени, мясной, молочной продукции, хлеба и хлебобулочных изделий, кулинарных, мучных кулинарных, кондитерских изделий) используется по назначению отдельный разделочный инвентарь (разделочные доски, ножи), промаркированный в соответствии с обрабатываемой пищевой продукцией с использованием буквенной и (или) цветовой маркировки (кодировки).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600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26" y="188640"/>
            <a:ext cx="8640960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Требования к пищеблокам и оборудованию</a:t>
            </a:r>
            <a:b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(продолжение)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556791"/>
            <a:ext cx="8640960" cy="48245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82" y="1610544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48782" y="2132856"/>
            <a:ext cx="81276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Хранение разделочного инвентаря обеспечивается раздельно, в соответствующих производственных помещениях (отделах, участках, зонах), на специально выделенном месте или непосредственно на соответствующих производственных столах. Исключается соприкосновение их рабочих поверхностей друг с другом.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Очистка, мытье оборудования проводится по мере его загрязнения и по окончании работы. Производственные столы в конце работы обрабатываются с применением моющих и дезинфицирующих средств, промываются горячей водой. После каждой технологической операции разделочный инвентарь, посуда, внутрицеховая транспортная упаковка (тара) подвергается механической очистке, мытью горячей водой с моющими средствами, ополаскиванию горячей проточной водой.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952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Контроль за качеством пищи и организация производственного контроля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700808"/>
            <a:ext cx="8507288" cy="4896544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Питание для организованных коллективов обеспечивается разнообразным, рациональным, сбалансированным по пищевой ценности. </a:t>
            </a:r>
          </a:p>
          <a:p>
            <a:pPr algn="just">
              <a:buFont typeface="Wingdings" pitchFamily="2" charset="2"/>
              <a:buChar char="ü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объектах общественного питания, обслуживающих и изготавливающих для организованных коллективов, ежедневно перед раздачей проводится органолептическая оценка качества блюд и кулинарных изделий с внесением записей в журнал по форме согласно таблице 2 приложения 6 к настоящим Санитарным правилам: блюд и кулинарных, мучных кондитерских и хлебобулочных изделий - по внешнему виду, консистенции, цвету, запаху и вкусу; полуфабрикатов - по внешнему виду, консистенции, цвету и запаху.</a:t>
            </a:r>
          </a:p>
          <a:p>
            <a:pPr algn="just">
              <a:buFont typeface="Wingdings" pitchFamily="2" charset="2"/>
              <a:buChar char="ü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пищеблоках объектов образования, дошкольных организаций, домов ребенка, в детских оздоровительных и санаторных объектах проводится органолептическая оценка качества готовых блюд медицинским работником организации или ответственным лицом.</a:t>
            </a:r>
          </a:p>
          <a:p>
            <a:pPr algn="just">
              <a:buFont typeface="Wingdings" pitchFamily="2" charset="2"/>
              <a:buChar char="ü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объектах образования, в дошкольных организациях, домах ребенка периодически оценка качества питания проводится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бракеражной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комиссией, состав которой определяется приказом руководителя объекта с обязательным включением медицинского работника, администрации, заведующего производством и представителя родительского комитета.</a:t>
            </a:r>
          </a:p>
          <a:p>
            <a:pPr algn="just">
              <a:buFont typeface="Wingdings" pitchFamily="2" charset="2"/>
              <a:buChar char="ü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37" y="1412776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513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3" cy="936104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Контроль за качеством пищи и организация производственного контроля</a:t>
            </a:r>
            <a:br>
              <a:rPr lang="ru-RU" sz="3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(продолжение)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556792"/>
            <a:ext cx="8718139" cy="492926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Процедуры контроля качества блюд и кулинарных изделий с проведением органолептической оценки их качества утверждаются изготовителем в программе производственного контроля объекта питания.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 нарушении технологии приготовления пищевой продукции, а также при неготовности, блюдо, кулинарное изделие к выдаче не допускается до устранения выявленных недостатков.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объектах питания, обслуживающих и изготавливающих для организованных коллективов, оказывающих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кейтеринговые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услуги, участвующих в организации питания в период проведения массовых общественных мероприятий обеспечивается контроль за качеством и безопасностью приготовленной пищевой продукции, отбирается суточная проба от каждой партии приготовленной пищевой продукции.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Отбор суточной пробы осуществляется назначенным ответственным лицом (персоналом) пищеблока объекта питания (ответственным лицом объекта организованного коллектива) с использованием обеззараженного инвентаря в специально выделенные обеззараженные и промаркированные емкости (плотно закрывающиеся), предназначенные для контакта с пищевой продукцией: отдельно каждое блюдо и (или) кулинарное (гастрономическое) изделие. Порционные блюда, кулинарные и гастрономические изделия оставляются поштучно, целиком (в объеме одной порции). Холодные закуски, первые и третьи блюда (напитки), гарниры отбираются в количестве не менее 200 г.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7999413" cy="3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06596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166</TotalTime>
  <Words>2623</Words>
  <Application>Microsoft Office PowerPoint</Application>
  <PresentationFormat>Экран (4:3)</PresentationFormat>
  <Paragraphs>121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Georgia</vt:lpstr>
      <vt:lpstr>Times New Roman</vt:lpstr>
      <vt:lpstr>Trebuchet MS</vt:lpstr>
      <vt:lpstr>Wingdings</vt:lpstr>
      <vt:lpstr>Воздушный поток</vt:lpstr>
      <vt:lpstr>Санитарно-эпидемиологические требования к организации питания</vt:lpstr>
      <vt:lpstr>Нормативно-правовые акты:</vt:lpstr>
      <vt:lpstr>Нормативно-правовые акты: (продолжение) </vt:lpstr>
      <vt:lpstr>Требования к пищеблокам и оборудованию</vt:lpstr>
      <vt:lpstr>Требования к пищеблокам и оборудованию (продолжение)</vt:lpstr>
      <vt:lpstr>Требования к пищеблокам и оборудованию (продолжение)</vt:lpstr>
      <vt:lpstr>Требования к пищеблокам и оборудованию (продолжение)</vt:lpstr>
      <vt:lpstr>Контроль за качеством пищи и организация производственного контроля</vt:lpstr>
      <vt:lpstr>Контроль за качеством пищи и организация производственного контроля (продолжение)</vt:lpstr>
      <vt:lpstr>Контроль за качеством пищи и организация производственного контроля (продолжение)</vt:lpstr>
      <vt:lpstr>Порядок хранения и транспортировки пищевой продукции</vt:lpstr>
      <vt:lpstr>Порядок хранения и транспортировки пищевой продукции (продолжение)</vt:lpstr>
      <vt:lpstr>Порядок хранения и транспортировки пищевой продукции (продолжение)</vt:lpstr>
      <vt:lpstr>Определение сахара и соли в готовой продукции  </vt:lpstr>
      <vt:lpstr>Методики определения сахара и редуцирующих веществ и отбор проб  </vt:lpstr>
      <vt:lpstr>Методики определения поваренной соли и отбор проб</vt:lpstr>
      <vt:lpstr>Заключение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Санитарно-эпидемиологические требования к организации питания</dc:title>
  <dc:creator>User</dc:creator>
  <cp:lastModifiedBy>Academy of Preventive Medicine</cp:lastModifiedBy>
  <cp:revision>32</cp:revision>
  <dcterms:created xsi:type="dcterms:W3CDTF">2025-04-21T19:44:06Z</dcterms:created>
  <dcterms:modified xsi:type="dcterms:W3CDTF">2025-04-24T04:00:06Z</dcterms:modified>
</cp:coreProperties>
</file>