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691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B2814-5F94-4560-AFF0-0C990131CE20}" type="datetimeFigureOut">
              <a:rPr lang="ru-RU" smtClean="0"/>
              <a:t>22.04.2025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CC6E7-ABF7-4789-B248-0E6AE8C3FC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66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A1A7B-80BA-40D7-A3FB-CFE88D730998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550D-78E3-4854-8B0A-E75DA12B5C67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4376-EF15-410E-8820-775C0AF22EA9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80605-EC13-49B3-B0BE-260561A01A54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BF92-DEF5-4730-9225-812825833B00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AEE0-8675-4FDF-B445-3B1E44A9CD84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13AE7-B659-4EE0-A42D-60BA010AC123}" type="datetime1">
              <a:rPr lang="ru-RU" smtClean="0"/>
              <a:t>22.04.2025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A305-F857-47AE-9B37-78FE92F34F6E}" type="datetime1">
              <a:rPr lang="ru-RU" smtClean="0"/>
              <a:t>22.04.2025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8737A-83AD-43AD-BAA0-4C125FB18BAA}" type="datetime1">
              <a:rPr lang="ru-RU" smtClean="0"/>
              <a:t>22.04.2025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9110D-405F-4BBD-8FB0-E911B05C2DA4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6841-C46E-43AD-8D20-D49BA0115DEC}" type="datetime1">
              <a:rPr lang="ru-RU" smtClean="0"/>
              <a:t>22.04.2025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6537F0-8D3E-4173-8FD9-CD83ECDC8575}" type="datetime1">
              <a:rPr lang="ru-RU" smtClean="0"/>
              <a:t>22.04.2025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F8746B-B4EC-4B34-ABF4-FB1F7D2270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6718" y="2227963"/>
            <a:ext cx="9144000" cy="327355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Основные принципы организации питания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Требования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 качеству и безопасности пищевых продуктов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Обязанности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основных участников процесса организации питания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82881"/>
            <a:ext cx="9144000" cy="1810511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ru-RU" sz="44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положения нового стандарта питания</a:t>
            </a:r>
            <a:endParaRPr lang="ru-RU" sz="44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026367" y="1993392"/>
            <a:ext cx="102573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9057" y="4667916"/>
            <a:ext cx="4456112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67577" y="6182361"/>
            <a:ext cx="2561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288106" y="6265507"/>
            <a:ext cx="2438400" cy="365125"/>
          </a:xfrm>
        </p:spPr>
        <p:txBody>
          <a:bodyPr/>
          <a:lstStyle/>
          <a:p>
            <a:fld id="{A7F8746B-B4EC-4B34-ABF4-FB1F7D22709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025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основных участников процесса организации школьного питания </a:t>
            </a:r>
            <a:r>
              <a:rPr lang="ru-RU" sz="2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endParaRPr lang="ru-RU" sz="2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417320"/>
            <a:ext cx="11219688" cy="5184647"/>
          </a:xfrm>
          <a:ln>
            <a:noFill/>
          </a:ln>
        </p:spPr>
        <p:txBody>
          <a:bodyPr>
            <a:normAutofit lnSpcReduction="1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Поставщик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 ИП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столовой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организовать процесс питания своевременно и без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перебоев,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 должно соответствовать нормам калорийности, содержания белков, жиров и углеводов, разработанным для разных возрастных групп, сбалансированным и разнообразным, учитывая потребности в витаминах и минералах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Соблюдать санитарно-эпидемиологические требования на пищеблоке (производственные помещения должны содержаться в чистоте и соответствовать санитарным нормам, следить за исправностью оборудования и своевременно его дезинфицировать, проводить контроль за персоналом пищеблока, наличия медицинских книжек, своевременного прохождения периодических обязательных медицинских осмотров и гигиенического обучения.  Иметь квалификационные обучения и дипломы.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Поставщик услуг ИП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столовой или лицо, ответственное за прием продукции и сырья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Обязан вести Бракеражный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журнал скоропортящихся пищевых продуктов и полуфабрикатов, поступивших от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поставщика, согласно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форме, указанной 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 16. Результаты бракеража таких пищевых продуктов и продовольственного сырья как мясо сырое (говядина, конина, телятина, птица), рыба, молоко, кефир и другая кисломолочная продукция, сметана, куриные яйца сроком годности свыше 5 суток заносятся в журнал учета и расхода поступающих пищевых продуктов и продовольственного сырья согласно приложению 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к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настоящим</a:t>
            </a: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Стандартам</a:t>
            </a:r>
            <a:r>
              <a:rPr lang="en-US" sz="1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организации питания поставщиком услуг питания меню-раскладка и меню утверждаются руководителем объекта питания (субъектом предпринимательства), согласовываются руководителем организации образования, в которой организуется питание.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65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465" y="2585811"/>
            <a:ext cx="10515600" cy="9698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ru-RU" sz="3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19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5233" y="1175657"/>
            <a:ext cx="11411337" cy="5550781"/>
          </a:xfrm>
        </p:spPr>
        <p:txBody>
          <a:bodyPr>
            <a:normAutofit fontScale="55000" lnSpcReduction="20000"/>
          </a:bodyPr>
          <a:lstStyle/>
          <a:p>
            <a:pPr marL="514350" indent="-514350" algn="just">
              <a:buFont typeface="+mj-lt"/>
              <a:buAutoNum type="arabicParenR"/>
            </a:pP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способа, формы, модели, режима (кратности) и графика организации питания в соответствии с профилем организации образования, временем пребывания учащихся/воспитанников, их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возрастом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заимодействие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всех участников организации питания, включая органы управления в сфере образования, администрацию организаций образования, поставщиков услуг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ответственных за организацию питания в организациях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оставление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перспективного четырехнедельного сезонного меню, ежедневного меню-раскладки и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меню.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 учащихся/воспитанников, в том числе с особыми диетическими потребностями, обеспечиваемых горячим питанием за счет бюджетных средств, за собственные или другие привлеченные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оддержка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надлежащем рабочем состоянии оборудования и оснащения столовой (пищеблока), их постоянное обновление, обеспечение достаточного количества посуды, мебели, бесперебойной работы систем энергообеспечения, водоснабжения и водоотведения, вентиляции и кондиционирования 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воздуха.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учетно-отчетной документации по организации питания осуществляется согласно приложению 2 к настоящим Стандартам и требованиям Правил документирования, управления документацией и использования систем электронного документооборота в государственных и негосударственных организациях, утвержденных приказом Министра культуры и спорта Республики Казахстан от 25 августа 2023 года № 236 (зарегистрирован в Реестре государственной регистрации нормативных правовых актов № 33339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3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</a:t>
            </a:r>
            <a:r>
              <a:rPr lang="ru-RU" sz="3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производственного контроля за качеством и безопасностью пищевых продуктов и готовых блюд, организацией питания, соблюдением законодательства Республики Казахстан в области безопасности пищевой продукции и сфере санитарно-эпидемиологического благополучия населения.</a:t>
            </a:r>
          </a:p>
          <a:p>
            <a:pPr algn="l"/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6172" y="208633"/>
            <a:ext cx="9144000" cy="742343"/>
          </a:xfrm>
        </p:spPr>
        <p:txBody>
          <a:bodyPr>
            <a:normAutofit fontScale="90000"/>
          </a:bodyPr>
          <a:lstStyle/>
          <a:p>
            <a:pPr marL="0" lvl="0" indent="0">
              <a:spcBef>
                <a:spcPts val="1000"/>
              </a:spcBef>
              <a:buNone/>
            </a:pPr>
            <a:r>
              <a:rPr lang="ru-RU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принципы организации </a:t>
            </a:r>
            <a:r>
              <a:rPr lang="ru-RU" sz="36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</a:t>
            </a:r>
            <a:endParaRPr lang="ru-RU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32104" y="923544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627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563" y="192025"/>
            <a:ext cx="11569959" cy="859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и безопасности пищевых продуктов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2104" y="1399592"/>
            <a:ext cx="10515600" cy="512260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Закупки пищевых продуктов осуществляются с учетом перспективного четырехнедельного сезонного меню, рецептуры, доступности продовольствия. </a:t>
            </a:r>
            <a:endParaRPr lang="ru-RU" sz="18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Каждая партия продовольственного (пищевого) сырья, полуфабрикатов, пищевой продукции и вспомогательных материалов, используемых для изготовления блюд, при приеме, хранении, транспортировке и реализации сопровождается товаросопроводительной документацией, обеспечивающей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прослеживаемость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также документами об оценке (подтверждении) соответствия, подтверждающими безопасность. Соответствие подтверждается декларированием соответствия (все продукты и напитки, кроме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непереработанных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специализированных, уксуса); ветеринарно-санитарной экспертизой (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непереработанные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продукты), государственной регистрацией (специализированная детская и диетическая продукция).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скоропортящейся пищевой продукции в товаросопроводительной документации указываются время и дата изготовления, условия хранения (температура, относительная влажность воздуха) и срок годности продукции.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Пищевая продукция хранится в упаковке (таре) изготовителя, при транспортировке в производственные помещения пищевая продукция перекладывается в чистую, промаркированную внутрицеховую упаковку (тару).</a:t>
            </a: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97418" y="1135536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90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104" y="182880"/>
            <a:ext cx="10515600" cy="1261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и безопасности пищевых продуктов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b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199" y="1642188"/>
            <a:ext cx="11123645" cy="4889241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Пищевая продукция, имеющая специфический запах (специи, рыба), хранится и транспортируется отдельно от пищевой продукции, адсорбирующей посторонние запахи (сырое мясо, масло сливочное, сыр, соль, сахар и кондитерские изделия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Перечень продовольственного (пищевого) сырья, которое не допускается при производстве (изготовлении) пищевой продукции в организациях образования, определен согласно приложению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хранении пищевой продукции соблюдаются условия хранения и сроки годности, установленные изготовителем, в соответствии с требованиями Технического регламента.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Условиям производства, расфасовки, хранения и реализации пищевой продукции, правилам мытья посуды, инвентаря, тары, оборудования предъявляются требования в соответствии с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№ 16. 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организациях образования не допускается изготовление и реализация пищевой продукции согласно приложению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к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Стандартам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организациях образования не допускается реализация пищевой продукции согласно приложению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Стандартам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18716" y="1386715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940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2104" y="182880"/>
            <a:ext cx="10515600" cy="1261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и безопасности пищевых продуктов </a:t>
            </a:r>
            <a: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br>
              <a:rPr lang="ru-RU" sz="24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1380744"/>
            <a:ext cx="10515600" cy="5175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допускается:</a:t>
            </a: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смешивание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готовых блюд с остатками, в том числе от предыдущего дня, реализация на следующий день готовых блюд;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размещение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раздаче для реализации в порционном виде холодных блюд, гастрономических, кондитерских изделий и напитков вне охлаждаемой витрины (холодильного оборудования) и реализация с нарушением установленных сроков годности и условий хранения;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замораживание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нереализованных готовых блюд, скоропортящихся кулинарных изделий для последующей реализации в другие дни;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заправка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соусами (за исключением растительных масел) салатной продукции, первых, вторых блюд, предназначенных для реализации вне объекта питания. Соусы к блюдам доставляются в индивидуальной потребительской упаковке;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привлечение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приготовлению, сервировке,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порционированию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раздаче блюд, кулинарных изделий посторонних лиц, а также персонала, не являющихся ответственными за указанные виды деятельности;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 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готовых блюд, находившихся на раздаче более двух часов с момента их изготовления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(выдача) готовых блюд осуществляется по окончании их приготовления и органолептической оценки.</a:t>
            </a:r>
            <a:endParaRPr lang="ru-RU" sz="1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2104" y="12801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82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основных участников процесса организации школьного питания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83885" y="1389328"/>
            <a:ext cx="11219688" cy="5184647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Участники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питания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Органы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управления в сфере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дминистрация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организаций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(директора учреждений и ответственное лица назначенные им в учреждении образования ответственных за организацию питания, медицинский работник школы – школьная медицинская сестра, члены бракеражной комиссии из числа работников образовательного учреждения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Поставщики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услуг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питания (индивидуальный предприниматель или юридическое лицо, администратор пищеблока или ответственный старший повар назначенный поставщиком услуг, диет сестра или технолог – при наличии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Родители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законные представители учащихся/воспитанников  (родительский комитет).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2104" y="12801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9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71323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основных участников процесса организации школьного питания</a:t>
            </a:r>
            <a:endParaRPr lang="ru-RU" sz="3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097280"/>
            <a:ext cx="11219688" cy="5577840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Ответственное 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лицо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организацию питания назначается приказом руководителя организации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образования. 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 координацию и контроль за работой работников столовой (пищеблока) и поставщика услуг питания по вопросам организации питания, санитарно-гигиеническим состоянием столовой (пищеблока), буфета, качеством, безопасностью, условиями, сроками хранения пищевой продукции, соблюдением перспективного четырехнедельного сезонного меню, ежедневного меню-раскладки и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меню;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предоставляет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руководителю организации образования предложения по режиму, способу, форме и графику питания, обеспечению питьевого режима учащихся/воспитанников; ведет общий учет учащихся/воспитанников, обеспечиваемых горячим питанием, в том числе с особыми диетическими потребностями; участвует в работе бракеражной комиссии; проводит контроль за своевременным прохождением работниками пищеблока профилактических медицинских осмотров и обеспечением ежедневной проверки за состоянием их здоровья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обеспечивает ведение учета отзывов и предложений учащихся/воспитанников, их законных представителей касательно качества питания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240225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8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713231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основных участников процесса организации школьного </a:t>
            </a: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 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endParaRPr lang="ru-RU" sz="27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097280"/>
            <a:ext cx="11219688" cy="5577840"/>
          </a:xfrm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м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едицинского работника: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 внедрение и соблюдение принципов рационального питания;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ежедневно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 на пищеблоках перед раздачей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органолептическую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оценку качества готовых блюд и кулинарных изделий с внесением записей в журнал согласно требованиям Санитарных правил №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16;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формирует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подает ответственному лицу за организацию питания список учащихся/воспитанников с особыми диетическими потребностями и осуществляет контроль за обеспечением диетического питания; организует и проводит обучающие семинары, тренинги и лекции по профилактике заболеваний, пропаганде и формированию здорового образа жизни среди школьников, вовлечение их законных представителей и педагогов в охрану здоровья школьников и воспитанников с проведением образовательных и разъяснительных мероприятий, обеспечивает соблюдение требований санитарных правил в рамках охраны здоровья школьников и воспитанников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контролирует выход готовых блюд, нормы закладки, химический состав и энергетическую ценность рациона питания в случае внесения изменений в перспективное меню и замены пищевой продукции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987490" y="1137588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26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8873"/>
            <a:ext cx="10515600" cy="877823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основных участников процесса организации школьного питания </a:t>
            </a:r>
            <a:r>
              <a:rPr lang="ru-RU" sz="27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(продолжение)</a:t>
            </a:r>
            <a:endParaRPr lang="ru-RU" sz="27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1208" y="1417320"/>
            <a:ext cx="11219688" cy="5184647"/>
          </a:xfrm>
          <a:ln>
            <a:noFill/>
          </a:ln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Wingdings" pitchFamily="2" charset="2"/>
              <a:buChar char="ü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осуществляет еженедельный выборочный контроль за состоянием здоровья персонала пищеблока.</a:t>
            </a:r>
            <a:endParaRPr lang="ru-RU" sz="1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Wingdings" pitchFamily="2" charset="2"/>
              <a:buChar char="ü"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казанные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медицинского работника выполняет диетическая сестра при ее наличии в организации образования.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организациях образования обеспечиваются условия для работы медицинского работника по ежедневной органолептической оценке качества готовых блюд и кулинарных изделий перед их раздачей с отметкой результатов в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бракеражном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журнале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Медицинские 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работники организации образования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проходят не реже одного раза в пять лет повышение квалификации по вопросам питания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квалификации осуществляется в форме участия в специализированных образовательных программах, конференциях, семинарах и мастер-классах.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повышения квалификации включает основы здорового питания детей и подростков, профилактику заболеваний, связанных с несбалансированным питанием и организацию питания в организациях образования. 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ü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838200" y="1165860"/>
            <a:ext cx="10232136" cy="274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746B-B4EC-4B34-ABF4-FB1F7D22709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95968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147</TotalTime>
  <Words>1344</Words>
  <Application>Microsoft Office PowerPoint</Application>
  <PresentationFormat>Произвольный</PresentationFormat>
  <Paragraphs>87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Основные положения нового стандарта питания</vt:lpstr>
      <vt:lpstr>Основные принципы организации питания</vt:lpstr>
      <vt:lpstr>Требования к качеству и безопасности пищевых продуктов</vt:lpstr>
      <vt:lpstr>Требования к качеству и безопасности пищевых продуктов (продолжение) </vt:lpstr>
      <vt:lpstr>Требования к качеству и безопасности пищевых продуктов (продолжение) </vt:lpstr>
      <vt:lpstr>Обязанности основных участников процесса организации школьного питания</vt:lpstr>
      <vt:lpstr>Обязанности основных участников процесса организации школьного питания</vt:lpstr>
      <vt:lpstr>Обязанности основных участников процесса организации школьного питания (продолжение)</vt:lpstr>
      <vt:lpstr>Обязанности основных участников процесса организации школьного питания (продолжение)</vt:lpstr>
      <vt:lpstr>Обязанности основных участников процесса организации школьного питания (продолжение)</vt:lpstr>
      <vt:lpstr>БЛАГОДАРЮ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положения нового стандарта питания</dc:title>
  <dc:creator>D_sangig4</dc:creator>
  <cp:lastModifiedBy>User</cp:lastModifiedBy>
  <cp:revision>23</cp:revision>
  <dcterms:created xsi:type="dcterms:W3CDTF">2025-04-22T01:43:32Z</dcterms:created>
  <dcterms:modified xsi:type="dcterms:W3CDTF">2025-04-22T17:13:23Z</dcterms:modified>
</cp:coreProperties>
</file>